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42"/>
  </p:notesMasterIdLst>
  <p:sldIdLst>
    <p:sldId id="256" r:id="rId2"/>
    <p:sldId id="305" r:id="rId3"/>
    <p:sldId id="307" r:id="rId4"/>
    <p:sldId id="308" r:id="rId5"/>
    <p:sldId id="310" r:id="rId6"/>
    <p:sldId id="311" r:id="rId7"/>
    <p:sldId id="312" r:id="rId8"/>
    <p:sldId id="313" r:id="rId9"/>
    <p:sldId id="314" r:id="rId10"/>
    <p:sldId id="315" r:id="rId11"/>
    <p:sldId id="316" r:id="rId12"/>
    <p:sldId id="346" r:id="rId13"/>
    <p:sldId id="347" r:id="rId14"/>
    <p:sldId id="318" r:id="rId15"/>
    <p:sldId id="322" r:id="rId16"/>
    <p:sldId id="321" r:id="rId17"/>
    <p:sldId id="323" r:id="rId18"/>
    <p:sldId id="324" r:id="rId19"/>
    <p:sldId id="325" r:id="rId20"/>
    <p:sldId id="348" r:id="rId21"/>
    <p:sldId id="352" r:id="rId22"/>
    <p:sldId id="341" r:id="rId23"/>
    <p:sldId id="326" r:id="rId24"/>
    <p:sldId id="327" r:id="rId25"/>
    <p:sldId id="331" r:id="rId26"/>
    <p:sldId id="332" r:id="rId27"/>
    <p:sldId id="328" r:id="rId28"/>
    <p:sldId id="333" r:id="rId29"/>
    <p:sldId id="335" r:id="rId30"/>
    <p:sldId id="336" r:id="rId31"/>
    <p:sldId id="337" r:id="rId32"/>
    <p:sldId id="351" r:id="rId33"/>
    <p:sldId id="339" r:id="rId34"/>
    <p:sldId id="340" r:id="rId35"/>
    <p:sldId id="343" r:id="rId36"/>
    <p:sldId id="344" r:id="rId37"/>
    <p:sldId id="270" r:id="rId38"/>
    <p:sldId id="345" r:id="rId39"/>
    <p:sldId id="353" r:id="rId40"/>
    <p:sldId id="350" r:id="rId41"/>
  </p:sldIdLst>
  <p:sldSz cx="9144000" cy="5143500" type="screen16x9"/>
  <p:notesSz cx="6858000" cy="9144000"/>
  <p:embeddedFontLst>
    <p:embeddedFont>
      <p:font typeface="Bahiana" panose="020B0604020202020204" charset="0"/>
      <p:regular r:id="rId43"/>
    </p:embeddedFont>
    <p:embeddedFont>
      <p:font typeface="Barlow Semi Condensed" panose="020B0604020202020204" charset="0"/>
      <p:regular r:id="rId44"/>
      <p:bold r:id="rId45"/>
      <p:italic r:id="rId46"/>
      <p:boldItalic r:id="rId47"/>
    </p:embeddedFont>
    <p:embeddedFont>
      <p:font typeface="Barlow Semi Condensed Medium" panose="020B0604020202020204" charset="0"/>
      <p:regular r:id="rId48"/>
      <p:bold r:id="rId49"/>
      <p:italic r:id="rId50"/>
      <p:boldItalic r:id="rId51"/>
    </p:embeddedFont>
    <p:embeddedFont>
      <p:font typeface="Barlow Semi Condensed SemiBold" panose="020B0604020202020204" charset="0"/>
      <p:regular r:id="rId52"/>
      <p:bold r:id="rId53"/>
      <p:italic r:id="rId54"/>
      <p:boldItalic r:id="rId55"/>
    </p:embeddedFont>
    <p:embeddedFont>
      <p:font typeface="Cambria Math" panose="02040503050406030204" pitchFamily="18" charset="0"/>
      <p:regular r:id="rId56"/>
    </p:embeddedFont>
    <p:embeddedFont>
      <p:font typeface="Fira Sans Extra Condensed Medium" panose="020B0604020202020204" charset="0"/>
      <p:regular r:id="rId57"/>
      <p:bold r:id="rId58"/>
      <p:italic r:id="rId59"/>
      <p:boldItalic r:id="rId60"/>
    </p:embeddedFont>
    <p:embeddedFont>
      <p:font typeface="Roboto Condensed Light" panose="020B060402020202020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1" clrIdx="0">
    <p:extLst>
      <p:ext uri="{19B8F6BF-5375-455C-9EA6-DF929625EA0E}">
        <p15:presenceInfo xmlns:p15="http://schemas.microsoft.com/office/powerpoint/2012/main" userId="0707464e43aa6e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4343"/>
    <a:srgbClr val="00CC00"/>
    <a:srgbClr val="FF99FF"/>
    <a:srgbClr val="99FF66"/>
    <a:srgbClr val="99CCFF"/>
    <a:srgbClr val="CC00CC"/>
    <a:srgbClr val="FF66FF"/>
    <a:srgbClr val="FF6600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2F3B814-C1B2-4784-A4D6-7C24A5958A0A}">
  <a:tblStyle styleId="{92F3B814-C1B2-4784-A4D6-7C24A5958A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54"/>
    <p:restoredTop sz="94650"/>
  </p:normalViewPr>
  <p:slideViewPr>
    <p:cSldViewPr snapToGrid="0">
      <p:cViewPr varScale="1">
        <p:scale>
          <a:sx n="107" d="100"/>
          <a:sy n="107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font" Target="fonts/font21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61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font" Target="fonts/font22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6bd56c9061_0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6bd56c9061_0_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423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70c1df8b9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70c1df8b9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8567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540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911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7187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3647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61095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55675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61178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3220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6be81bf08b_0_12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6be81bf08b_0_12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67101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86862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2460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6ba96a1c4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6ba96a1c4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80105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9635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61242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5866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049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9390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01695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6960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8392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8028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71181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98307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7749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6ba96a1c4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6ba96a1c4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34850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80252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6b20e2230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6b20e2230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08355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7001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5881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96912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344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6b20e2230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6b20e2230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3949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983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8117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6367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8720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1728150" y="2671650"/>
            <a:ext cx="5687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28150" y="1894050"/>
            <a:ext cx="5687700" cy="90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64043" y="-78921"/>
            <a:ext cx="2605500" cy="1446850"/>
            <a:chOff x="310975" y="334050"/>
            <a:chExt cx="2605500" cy="1446850"/>
          </a:xfrm>
        </p:grpSpPr>
        <p:sp>
          <p:nvSpPr>
            <p:cNvPr id="12" name="Google Shape;12;p2"/>
            <p:cNvSpPr/>
            <p:nvPr/>
          </p:nvSpPr>
          <p:spPr>
            <a:xfrm>
              <a:off x="310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3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6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158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441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723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006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289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571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854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10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93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6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158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441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723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006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289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571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854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10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93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76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158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441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723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006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289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571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854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10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93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76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158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441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723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006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289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571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854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10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93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76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158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441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723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006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289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571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854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10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93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76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158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441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723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006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289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571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854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2"/>
          <p:cNvSpPr/>
          <p:nvPr/>
        </p:nvSpPr>
        <p:spPr>
          <a:xfrm>
            <a:off x="-67525" y="-66775"/>
            <a:ext cx="9326125" cy="5245250"/>
          </a:xfrm>
          <a:custGeom>
            <a:avLst/>
            <a:gdLst/>
            <a:ahLst/>
            <a:cxnLst/>
            <a:rect l="l" t="t" r="r" b="b"/>
            <a:pathLst>
              <a:path w="373045" h="209810" extrusionOk="0">
                <a:moveTo>
                  <a:pt x="0" y="82749"/>
                </a:moveTo>
                <a:lnTo>
                  <a:pt x="107166" y="209810"/>
                </a:lnTo>
                <a:lnTo>
                  <a:pt x="373045" y="101288"/>
                </a:lnTo>
                <a:lnTo>
                  <a:pt x="328280" y="0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70" name="Google Shape;170;p6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171" name="Google Shape;171;p6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6"/>
          <p:cNvSpPr/>
          <p:nvPr/>
        </p:nvSpPr>
        <p:spPr>
          <a:xfrm>
            <a:off x="-112925" y="3233575"/>
            <a:ext cx="9360025" cy="1927400"/>
          </a:xfrm>
          <a:custGeom>
            <a:avLst/>
            <a:gdLst/>
            <a:ahLst/>
            <a:cxnLst/>
            <a:rect l="l" t="t" r="r" b="b"/>
            <a:pathLst>
              <a:path w="374401" h="77096" extrusionOk="0">
                <a:moveTo>
                  <a:pt x="0" y="0"/>
                </a:moveTo>
                <a:lnTo>
                  <a:pt x="41826" y="77096"/>
                </a:lnTo>
                <a:lnTo>
                  <a:pt x="374401" y="418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"/>
          <p:cNvSpPr/>
          <p:nvPr/>
        </p:nvSpPr>
        <p:spPr>
          <a:xfrm>
            <a:off x="-16825" y="-95500"/>
            <a:ext cx="8461350" cy="5256550"/>
          </a:xfrm>
          <a:custGeom>
            <a:avLst/>
            <a:gdLst/>
            <a:ahLst/>
            <a:cxnLst/>
            <a:rect l="l" t="t" r="r" b="b"/>
            <a:pathLst>
              <a:path w="338454" h="210262" extrusionOk="0">
                <a:moveTo>
                  <a:pt x="266558" y="0"/>
                </a:moveTo>
                <a:lnTo>
                  <a:pt x="338454" y="106940"/>
                </a:lnTo>
                <a:lnTo>
                  <a:pt x="310419" y="210262"/>
                </a:lnTo>
                <a:lnTo>
                  <a:pt x="0" y="196245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92" name="Google Shape;192;p7"/>
          <p:cNvGrpSpPr/>
          <p:nvPr/>
        </p:nvGrpSpPr>
        <p:grpSpPr>
          <a:xfrm>
            <a:off x="198233" y="198029"/>
            <a:ext cx="344700" cy="1169900"/>
            <a:chOff x="198233" y="198029"/>
            <a:chExt cx="344700" cy="1169900"/>
          </a:xfrm>
        </p:grpSpPr>
        <p:sp>
          <p:nvSpPr>
            <p:cNvPr id="193" name="Google Shape;193;p7"/>
            <p:cNvSpPr/>
            <p:nvPr/>
          </p:nvSpPr>
          <p:spPr>
            <a:xfrm>
              <a:off x="198233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480833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198233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480833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198233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480833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198233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480833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198233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480833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7"/>
          <p:cNvSpPr txBox="1">
            <a:spLocks noGrp="1"/>
          </p:cNvSpPr>
          <p:nvPr>
            <p:ph type="ctrTitle"/>
          </p:nvPr>
        </p:nvSpPr>
        <p:spPr>
          <a:xfrm>
            <a:off x="720000" y="1405200"/>
            <a:ext cx="2958300" cy="9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4" name="Google Shape;204;p7"/>
          <p:cNvSpPr txBox="1">
            <a:spLocks noGrp="1"/>
          </p:cNvSpPr>
          <p:nvPr>
            <p:ph type="subTitle" idx="1"/>
          </p:nvPr>
        </p:nvSpPr>
        <p:spPr>
          <a:xfrm>
            <a:off x="720000" y="2571750"/>
            <a:ext cx="4073400" cy="16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/>
          <p:nvPr/>
        </p:nvSpPr>
        <p:spPr>
          <a:xfrm>
            <a:off x="-29950" y="-39675"/>
            <a:ext cx="6593725" cy="5178625"/>
          </a:xfrm>
          <a:custGeom>
            <a:avLst/>
            <a:gdLst/>
            <a:ahLst/>
            <a:cxnLst/>
            <a:rect l="l" t="t" r="r" b="b"/>
            <a:pathLst>
              <a:path w="263749" h="207145" extrusionOk="0">
                <a:moveTo>
                  <a:pt x="177840" y="0"/>
                </a:moveTo>
                <a:lnTo>
                  <a:pt x="263749" y="78482"/>
                </a:lnTo>
                <a:lnTo>
                  <a:pt x="213367" y="207145"/>
                </a:lnTo>
                <a:lnTo>
                  <a:pt x="0" y="178643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9" name="Google Shape;209;p9"/>
          <p:cNvSpPr txBox="1">
            <a:spLocks noGrp="1"/>
          </p:cNvSpPr>
          <p:nvPr>
            <p:ph type="title"/>
          </p:nvPr>
        </p:nvSpPr>
        <p:spPr>
          <a:xfrm>
            <a:off x="720050" y="1724525"/>
            <a:ext cx="3845100" cy="16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9"/>
          <p:cNvSpPr txBox="1">
            <a:spLocks noGrp="1"/>
          </p:cNvSpPr>
          <p:nvPr>
            <p:ph type="subTitle" idx="1"/>
          </p:nvPr>
        </p:nvSpPr>
        <p:spPr>
          <a:xfrm>
            <a:off x="720050" y="3362050"/>
            <a:ext cx="38451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9"/>
          <p:cNvSpPr txBox="1">
            <a:spLocks noGrp="1"/>
          </p:cNvSpPr>
          <p:nvPr>
            <p:ph type="title" idx="2" hasCustomPrompt="1"/>
          </p:nvPr>
        </p:nvSpPr>
        <p:spPr>
          <a:xfrm>
            <a:off x="720050" y="315950"/>
            <a:ext cx="2100300" cy="97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6000" b="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"/>
          <p:cNvSpPr/>
          <p:nvPr/>
        </p:nvSpPr>
        <p:spPr>
          <a:xfrm flipH="1">
            <a:off x="682650" y="-95500"/>
            <a:ext cx="8461350" cy="5256550"/>
          </a:xfrm>
          <a:custGeom>
            <a:avLst/>
            <a:gdLst/>
            <a:ahLst/>
            <a:cxnLst/>
            <a:rect l="l" t="t" r="r" b="b"/>
            <a:pathLst>
              <a:path w="338454" h="210262" extrusionOk="0">
                <a:moveTo>
                  <a:pt x="266558" y="0"/>
                </a:moveTo>
                <a:lnTo>
                  <a:pt x="338454" y="106940"/>
                </a:lnTo>
                <a:lnTo>
                  <a:pt x="310419" y="210262"/>
                </a:lnTo>
                <a:lnTo>
                  <a:pt x="0" y="196245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14" name="Google Shape;214;p10"/>
          <p:cNvGrpSpPr/>
          <p:nvPr/>
        </p:nvGrpSpPr>
        <p:grpSpPr>
          <a:xfrm>
            <a:off x="6904678" y="-78921"/>
            <a:ext cx="2605500" cy="1446850"/>
            <a:chOff x="310975" y="334050"/>
            <a:chExt cx="2605500" cy="1446850"/>
          </a:xfrm>
        </p:grpSpPr>
        <p:sp>
          <p:nvSpPr>
            <p:cNvPr id="215" name="Google Shape;215;p10"/>
            <p:cNvSpPr/>
            <p:nvPr/>
          </p:nvSpPr>
          <p:spPr>
            <a:xfrm>
              <a:off x="310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0"/>
            <p:cNvSpPr/>
            <p:nvPr/>
          </p:nvSpPr>
          <p:spPr>
            <a:xfrm>
              <a:off x="593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0"/>
            <p:cNvSpPr/>
            <p:nvPr/>
          </p:nvSpPr>
          <p:spPr>
            <a:xfrm>
              <a:off x="876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0"/>
            <p:cNvSpPr/>
            <p:nvPr/>
          </p:nvSpPr>
          <p:spPr>
            <a:xfrm>
              <a:off x="1158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0"/>
            <p:cNvSpPr/>
            <p:nvPr/>
          </p:nvSpPr>
          <p:spPr>
            <a:xfrm>
              <a:off x="1441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0"/>
            <p:cNvSpPr/>
            <p:nvPr/>
          </p:nvSpPr>
          <p:spPr>
            <a:xfrm>
              <a:off x="1723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0"/>
            <p:cNvSpPr/>
            <p:nvPr/>
          </p:nvSpPr>
          <p:spPr>
            <a:xfrm>
              <a:off x="2006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0"/>
            <p:cNvSpPr/>
            <p:nvPr/>
          </p:nvSpPr>
          <p:spPr>
            <a:xfrm>
              <a:off x="2289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0"/>
            <p:cNvSpPr/>
            <p:nvPr/>
          </p:nvSpPr>
          <p:spPr>
            <a:xfrm>
              <a:off x="2571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2854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0"/>
            <p:cNvSpPr/>
            <p:nvPr/>
          </p:nvSpPr>
          <p:spPr>
            <a:xfrm>
              <a:off x="310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0"/>
            <p:cNvSpPr/>
            <p:nvPr/>
          </p:nvSpPr>
          <p:spPr>
            <a:xfrm>
              <a:off x="593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0"/>
            <p:cNvSpPr/>
            <p:nvPr/>
          </p:nvSpPr>
          <p:spPr>
            <a:xfrm>
              <a:off x="876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0"/>
            <p:cNvSpPr/>
            <p:nvPr/>
          </p:nvSpPr>
          <p:spPr>
            <a:xfrm>
              <a:off x="1158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1441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1723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0"/>
            <p:cNvSpPr/>
            <p:nvPr/>
          </p:nvSpPr>
          <p:spPr>
            <a:xfrm>
              <a:off x="2006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0"/>
            <p:cNvSpPr/>
            <p:nvPr/>
          </p:nvSpPr>
          <p:spPr>
            <a:xfrm>
              <a:off x="2289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0"/>
            <p:cNvSpPr/>
            <p:nvPr/>
          </p:nvSpPr>
          <p:spPr>
            <a:xfrm>
              <a:off x="2571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0"/>
            <p:cNvSpPr/>
            <p:nvPr/>
          </p:nvSpPr>
          <p:spPr>
            <a:xfrm>
              <a:off x="2854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0"/>
            <p:cNvSpPr/>
            <p:nvPr/>
          </p:nvSpPr>
          <p:spPr>
            <a:xfrm>
              <a:off x="310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>
              <a:off x="593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>
              <a:off x="876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>
              <a:off x="1158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>
              <a:off x="1441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0"/>
            <p:cNvSpPr/>
            <p:nvPr/>
          </p:nvSpPr>
          <p:spPr>
            <a:xfrm>
              <a:off x="1723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0"/>
            <p:cNvSpPr/>
            <p:nvPr/>
          </p:nvSpPr>
          <p:spPr>
            <a:xfrm>
              <a:off x="2006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0"/>
            <p:cNvSpPr/>
            <p:nvPr/>
          </p:nvSpPr>
          <p:spPr>
            <a:xfrm>
              <a:off x="2289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0"/>
            <p:cNvSpPr/>
            <p:nvPr/>
          </p:nvSpPr>
          <p:spPr>
            <a:xfrm>
              <a:off x="2571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0"/>
            <p:cNvSpPr/>
            <p:nvPr/>
          </p:nvSpPr>
          <p:spPr>
            <a:xfrm>
              <a:off x="2854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0"/>
            <p:cNvSpPr/>
            <p:nvPr/>
          </p:nvSpPr>
          <p:spPr>
            <a:xfrm>
              <a:off x="310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0"/>
            <p:cNvSpPr/>
            <p:nvPr/>
          </p:nvSpPr>
          <p:spPr>
            <a:xfrm>
              <a:off x="593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0"/>
            <p:cNvSpPr/>
            <p:nvPr/>
          </p:nvSpPr>
          <p:spPr>
            <a:xfrm>
              <a:off x="876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0"/>
            <p:cNvSpPr/>
            <p:nvPr/>
          </p:nvSpPr>
          <p:spPr>
            <a:xfrm>
              <a:off x="1158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0"/>
            <p:cNvSpPr/>
            <p:nvPr/>
          </p:nvSpPr>
          <p:spPr>
            <a:xfrm>
              <a:off x="1441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0"/>
            <p:cNvSpPr/>
            <p:nvPr/>
          </p:nvSpPr>
          <p:spPr>
            <a:xfrm>
              <a:off x="1723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0"/>
            <p:cNvSpPr/>
            <p:nvPr/>
          </p:nvSpPr>
          <p:spPr>
            <a:xfrm>
              <a:off x="2006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0"/>
            <p:cNvSpPr/>
            <p:nvPr/>
          </p:nvSpPr>
          <p:spPr>
            <a:xfrm>
              <a:off x="2289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0"/>
            <p:cNvSpPr/>
            <p:nvPr/>
          </p:nvSpPr>
          <p:spPr>
            <a:xfrm>
              <a:off x="2571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0"/>
            <p:cNvSpPr/>
            <p:nvPr/>
          </p:nvSpPr>
          <p:spPr>
            <a:xfrm>
              <a:off x="2854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0"/>
            <p:cNvSpPr/>
            <p:nvPr/>
          </p:nvSpPr>
          <p:spPr>
            <a:xfrm>
              <a:off x="310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0"/>
            <p:cNvSpPr/>
            <p:nvPr/>
          </p:nvSpPr>
          <p:spPr>
            <a:xfrm>
              <a:off x="593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0"/>
            <p:cNvSpPr/>
            <p:nvPr/>
          </p:nvSpPr>
          <p:spPr>
            <a:xfrm>
              <a:off x="876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0"/>
            <p:cNvSpPr/>
            <p:nvPr/>
          </p:nvSpPr>
          <p:spPr>
            <a:xfrm>
              <a:off x="1158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0"/>
            <p:cNvSpPr/>
            <p:nvPr/>
          </p:nvSpPr>
          <p:spPr>
            <a:xfrm>
              <a:off x="1441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0"/>
            <p:cNvSpPr/>
            <p:nvPr/>
          </p:nvSpPr>
          <p:spPr>
            <a:xfrm>
              <a:off x="1723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0"/>
            <p:cNvSpPr/>
            <p:nvPr/>
          </p:nvSpPr>
          <p:spPr>
            <a:xfrm>
              <a:off x="2006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0"/>
            <p:cNvSpPr/>
            <p:nvPr/>
          </p:nvSpPr>
          <p:spPr>
            <a:xfrm>
              <a:off x="2289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0"/>
            <p:cNvSpPr/>
            <p:nvPr/>
          </p:nvSpPr>
          <p:spPr>
            <a:xfrm>
              <a:off x="2571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0"/>
            <p:cNvSpPr/>
            <p:nvPr/>
          </p:nvSpPr>
          <p:spPr>
            <a:xfrm>
              <a:off x="2854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310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0"/>
            <p:cNvSpPr/>
            <p:nvPr/>
          </p:nvSpPr>
          <p:spPr>
            <a:xfrm>
              <a:off x="593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0"/>
            <p:cNvSpPr/>
            <p:nvPr/>
          </p:nvSpPr>
          <p:spPr>
            <a:xfrm>
              <a:off x="876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0"/>
            <p:cNvSpPr/>
            <p:nvPr/>
          </p:nvSpPr>
          <p:spPr>
            <a:xfrm>
              <a:off x="1158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0"/>
            <p:cNvSpPr/>
            <p:nvPr/>
          </p:nvSpPr>
          <p:spPr>
            <a:xfrm>
              <a:off x="1441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0"/>
            <p:cNvSpPr/>
            <p:nvPr/>
          </p:nvSpPr>
          <p:spPr>
            <a:xfrm>
              <a:off x="1723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0"/>
            <p:cNvSpPr/>
            <p:nvPr/>
          </p:nvSpPr>
          <p:spPr>
            <a:xfrm>
              <a:off x="2006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0"/>
            <p:cNvSpPr/>
            <p:nvPr/>
          </p:nvSpPr>
          <p:spPr>
            <a:xfrm>
              <a:off x="2289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0"/>
            <p:cNvSpPr/>
            <p:nvPr/>
          </p:nvSpPr>
          <p:spPr>
            <a:xfrm>
              <a:off x="2571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0"/>
            <p:cNvSpPr/>
            <p:nvPr/>
          </p:nvSpPr>
          <p:spPr>
            <a:xfrm>
              <a:off x="2854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" name="Google Shape;275;p10"/>
          <p:cNvSpPr txBox="1">
            <a:spLocks noGrp="1"/>
          </p:cNvSpPr>
          <p:nvPr>
            <p:ph type="ctrTitle"/>
          </p:nvPr>
        </p:nvSpPr>
        <p:spPr>
          <a:xfrm>
            <a:off x="3828525" y="3730075"/>
            <a:ext cx="4595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10"/>
          <p:cNvSpPr txBox="1">
            <a:spLocks noGrp="1"/>
          </p:cNvSpPr>
          <p:nvPr>
            <p:ph type="subTitle" idx="1"/>
          </p:nvPr>
        </p:nvSpPr>
        <p:spPr>
          <a:xfrm>
            <a:off x="3828550" y="2473850"/>
            <a:ext cx="4595400" cy="121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"/>
          <p:cNvSpPr/>
          <p:nvPr/>
        </p:nvSpPr>
        <p:spPr>
          <a:xfrm>
            <a:off x="-68700" y="-52400"/>
            <a:ext cx="3328475" cy="5212300"/>
          </a:xfrm>
          <a:custGeom>
            <a:avLst/>
            <a:gdLst/>
            <a:ahLst/>
            <a:cxnLst/>
            <a:rect l="l" t="t" r="r" b="b"/>
            <a:pathLst>
              <a:path w="133139" h="208492" extrusionOk="0">
                <a:moveTo>
                  <a:pt x="847" y="0"/>
                </a:moveTo>
                <a:lnTo>
                  <a:pt x="133139" y="128058"/>
                </a:lnTo>
                <a:lnTo>
                  <a:pt x="115359" y="171450"/>
                </a:lnTo>
                <a:lnTo>
                  <a:pt x="0" y="208492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3" name="Google Shape;283;p12"/>
          <p:cNvSpPr/>
          <p:nvPr/>
        </p:nvSpPr>
        <p:spPr>
          <a:xfrm>
            <a:off x="7069775" y="0"/>
            <a:ext cx="20742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2"/>
          <p:cNvSpPr txBox="1">
            <a:spLocks noGrp="1"/>
          </p:cNvSpPr>
          <p:nvPr>
            <p:ph type="ctrTitle"/>
          </p:nvPr>
        </p:nvSpPr>
        <p:spPr>
          <a:xfrm>
            <a:off x="2271096" y="670575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5" name="Google Shape;285;p12"/>
          <p:cNvSpPr txBox="1">
            <a:spLocks noGrp="1"/>
          </p:cNvSpPr>
          <p:nvPr>
            <p:ph type="title" idx="2" hasCustomPrompt="1"/>
          </p:nvPr>
        </p:nvSpPr>
        <p:spPr>
          <a:xfrm>
            <a:off x="6541575" y="643275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6" name="Google Shape;286;p12"/>
          <p:cNvSpPr txBox="1">
            <a:spLocks noGrp="1"/>
          </p:cNvSpPr>
          <p:nvPr>
            <p:ph type="ctrTitle" idx="3"/>
          </p:nvPr>
        </p:nvSpPr>
        <p:spPr>
          <a:xfrm>
            <a:off x="2271096" y="1712750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7" name="Google Shape;287;p12"/>
          <p:cNvSpPr txBox="1">
            <a:spLocks noGrp="1"/>
          </p:cNvSpPr>
          <p:nvPr>
            <p:ph type="title" idx="4" hasCustomPrompt="1"/>
          </p:nvPr>
        </p:nvSpPr>
        <p:spPr>
          <a:xfrm>
            <a:off x="6541575" y="1685436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8" name="Google Shape;288;p12"/>
          <p:cNvSpPr txBox="1">
            <a:spLocks noGrp="1"/>
          </p:cNvSpPr>
          <p:nvPr>
            <p:ph type="ctrTitle" idx="5"/>
          </p:nvPr>
        </p:nvSpPr>
        <p:spPr>
          <a:xfrm>
            <a:off x="2271096" y="2754925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9" name="Google Shape;289;p12"/>
          <p:cNvSpPr txBox="1">
            <a:spLocks noGrp="1"/>
          </p:cNvSpPr>
          <p:nvPr>
            <p:ph type="title" idx="6" hasCustomPrompt="1"/>
          </p:nvPr>
        </p:nvSpPr>
        <p:spPr>
          <a:xfrm>
            <a:off x="6541575" y="2727590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0" name="Google Shape;290;p12"/>
          <p:cNvSpPr txBox="1">
            <a:spLocks noGrp="1"/>
          </p:cNvSpPr>
          <p:nvPr>
            <p:ph type="ctrTitle" idx="7"/>
          </p:nvPr>
        </p:nvSpPr>
        <p:spPr>
          <a:xfrm>
            <a:off x="2271142" y="3797100"/>
            <a:ext cx="4631100" cy="5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1" name="Google Shape;291;p12"/>
          <p:cNvSpPr txBox="1">
            <a:spLocks noGrp="1"/>
          </p:cNvSpPr>
          <p:nvPr>
            <p:ph type="title" idx="8" hasCustomPrompt="1"/>
          </p:nvPr>
        </p:nvSpPr>
        <p:spPr>
          <a:xfrm>
            <a:off x="6541575" y="3774175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2" name="Google Shape;292;p12"/>
          <p:cNvSpPr txBox="1">
            <a:spLocks noGrp="1"/>
          </p:cNvSpPr>
          <p:nvPr>
            <p:ph type="subTitle" idx="1"/>
          </p:nvPr>
        </p:nvSpPr>
        <p:spPr>
          <a:xfrm flipH="1">
            <a:off x="2640750" y="4165950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12"/>
          <p:cNvSpPr txBox="1">
            <a:spLocks noGrp="1"/>
          </p:cNvSpPr>
          <p:nvPr>
            <p:ph type="subTitle" idx="9"/>
          </p:nvPr>
        </p:nvSpPr>
        <p:spPr>
          <a:xfrm flipH="1">
            <a:off x="2640676" y="3127425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12"/>
          <p:cNvSpPr txBox="1">
            <a:spLocks noGrp="1"/>
          </p:cNvSpPr>
          <p:nvPr>
            <p:ph type="subTitle" idx="13"/>
          </p:nvPr>
        </p:nvSpPr>
        <p:spPr>
          <a:xfrm flipH="1">
            <a:off x="2640750" y="2081100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2"/>
          <p:cNvSpPr txBox="1">
            <a:spLocks noGrp="1"/>
          </p:cNvSpPr>
          <p:nvPr>
            <p:ph type="subTitle" idx="14"/>
          </p:nvPr>
        </p:nvSpPr>
        <p:spPr>
          <a:xfrm flipH="1">
            <a:off x="2640750" y="1034775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TITLE_ONLY_2_1_2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7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348" name="Google Shape;348;p17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349" name="Google Shape;349;p17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7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7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7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7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7" name="Google Shape;367;p17"/>
          <p:cNvSpPr/>
          <p:nvPr/>
        </p:nvSpPr>
        <p:spPr>
          <a:xfrm>
            <a:off x="-157950" y="4149775"/>
            <a:ext cx="1808700" cy="1006100"/>
          </a:xfrm>
          <a:custGeom>
            <a:avLst/>
            <a:gdLst/>
            <a:ahLst/>
            <a:cxnLst/>
            <a:rect l="l" t="t" r="r" b="b"/>
            <a:pathLst>
              <a:path w="72348" h="40244" extrusionOk="0">
                <a:moveTo>
                  <a:pt x="0" y="4522"/>
                </a:moveTo>
                <a:lnTo>
                  <a:pt x="40244" y="0"/>
                </a:lnTo>
                <a:lnTo>
                  <a:pt x="72348" y="40244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_1_1_1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 SemiBold"/>
              <a:buNone/>
              <a:defRPr sz="2800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5" r:id="rId4"/>
    <p:sldLayoutId id="2147483656" r:id="rId5"/>
    <p:sldLayoutId id="2147483658" r:id="rId6"/>
    <p:sldLayoutId id="2147483663" r:id="rId7"/>
    <p:sldLayoutId id="2147483675" r:id="rId8"/>
    <p:sldLayoutId id="214748367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0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1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0.png"/><Relationship Id="rId5" Type="http://schemas.openxmlformats.org/officeDocument/2006/relationships/image" Target="../media/image320.png"/><Relationship Id="rId4" Type="http://schemas.openxmlformats.org/officeDocument/2006/relationships/image" Target="../media/image3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emf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8.png"/><Relationship Id="rId4" Type="http://schemas.openxmlformats.org/officeDocument/2006/relationships/image" Target="../media/image57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0.emf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2.png"/><Relationship Id="rId4" Type="http://schemas.openxmlformats.org/officeDocument/2006/relationships/image" Target="../media/image61.emf"/><Relationship Id="rId9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0.png"/><Relationship Id="rId4" Type="http://schemas.openxmlformats.org/officeDocument/2006/relationships/image" Target="../media/image49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0.png"/><Relationship Id="rId4" Type="http://schemas.openxmlformats.org/officeDocument/2006/relationships/image" Target="../media/image6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9.png"/><Relationship Id="rId4" Type="http://schemas.openxmlformats.org/officeDocument/2006/relationships/image" Target="../media/image6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0.png"/><Relationship Id="rId4" Type="http://schemas.openxmlformats.org/officeDocument/2006/relationships/image" Target="../media/image7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0.png"/><Relationship Id="rId4" Type="http://schemas.openxmlformats.org/officeDocument/2006/relationships/image" Target="../media/image6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0.png"/><Relationship Id="rId4" Type="http://schemas.openxmlformats.org/officeDocument/2006/relationships/image" Target="../media/image81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3"/>
          <p:cNvSpPr txBox="1">
            <a:spLocks noGrp="1"/>
          </p:cNvSpPr>
          <p:nvPr>
            <p:ph type="ctrTitle"/>
          </p:nvPr>
        </p:nvSpPr>
        <p:spPr>
          <a:xfrm>
            <a:off x="1728150" y="1444004"/>
            <a:ext cx="5687700" cy="9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ROBOTICS 2</a:t>
            </a:r>
            <a:endParaRPr sz="3200" dirty="0">
              <a:latin typeface="Bahiana"/>
              <a:ea typeface="Bahiana"/>
              <a:cs typeface="Bahiana"/>
              <a:sym typeface="Bahiana"/>
            </a:endParaRPr>
          </a:p>
        </p:txBody>
      </p:sp>
      <p:sp>
        <p:nvSpPr>
          <p:cNvPr id="487" name="Google Shape;487;p33"/>
          <p:cNvSpPr txBox="1">
            <a:spLocks noGrp="1"/>
          </p:cNvSpPr>
          <p:nvPr>
            <p:ph type="subTitle" idx="1"/>
          </p:nvPr>
        </p:nvSpPr>
        <p:spPr>
          <a:xfrm>
            <a:off x="1728150" y="2336001"/>
            <a:ext cx="5687700" cy="10715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 i="1" dirty="0"/>
              <a:t>Dynamic identification of robot dynamics from motor torques w/o signs</a:t>
            </a:r>
            <a:endParaRPr sz="2400" i="1" dirty="0"/>
          </a:p>
        </p:txBody>
      </p:sp>
      <p:sp>
        <p:nvSpPr>
          <p:cNvPr id="4" name="Google Shape;486;p33">
            <a:extLst>
              <a:ext uri="{FF2B5EF4-FFF2-40B4-BE49-F238E27FC236}">
                <a16:creationId xmlns:a16="http://schemas.microsoft.com/office/drawing/2014/main" id="{B477F5F6-1596-4FA0-828E-65C711862510}"/>
              </a:ext>
            </a:extLst>
          </p:cNvPr>
          <p:cNvSpPr txBox="1">
            <a:spLocks/>
          </p:cNvSpPr>
          <p:nvPr/>
        </p:nvSpPr>
        <p:spPr>
          <a:xfrm>
            <a:off x="1721006" y="1321594"/>
            <a:ext cx="56877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rlow Semi Condensed SemiBold"/>
              <a:buNone/>
              <a:defRPr sz="36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r>
              <a:rPr lang="en-GB" sz="1800" dirty="0"/>
              <a:t>Final</a:t>
            </a:r>
            <a:r>
              <a:rPr lang="it-IT" sz="1800" dirty="0"/>
              <a:t> Project</a:t>
            </a:r>
            <a:endParaRPr lang="it-IT" sz="1800" dirty="0">
              <a:latin typeface="Bahiana"/>
              <a:ea typeface="Bahiana"/>
              <a:cs typeface="Bahiana"/>
              <a:sym typeface="Bahiana"/>
            </a:endParaRPr>
          </a:p>
        </p:txBody>
      </p:sp>
      <p:sp>
        <p:nvSpPr>
          <p:cNvPr id="5" name="Google Shape;520;p37">
            <a:extLst>
              <a:ext uri="{FF2B5EF4-FFF2-40B4-BE49-F238E27FC236}">
                <a16:creationId xmlns:a16="http://schemas.microsoft.com/office/drawing/2014/main" id="{2B2B77FB-F5DE-4CC9-A693-5B9BE9C7D7DF}"/>
              </a:ext>
            </a:extLst>
          </p:cNvPr>
          <p:cNvSpPr txBox="1">
            <a:spLocks/>
          </p:cNvSpPr>
          <p:nvPr/>
        </p:nvSpPr>
        <p:spPr>
          <a:xfrm>
            <a:off x="4741957" y="3671876"/>
            <a:ext cx="4073400" cy="107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spcAft>
                <a:spcPts val="600"/>
              </a:spcAft>
            </a:pPr>
            <a:r>
              <a:rPr lang="en-US" sz="1800" dirty="0"/>
              <a:t>Marco </a:t>
            </a:r>
            <a:r>
              <a:rPr lang="en-US" sz="1800" dirty="0" err="1"/>
              <a:t>Pennese</a:t>
            </a:r>
            <a:endParaRPr lang="en-US" sz="1800" dirty="0"/>
          </a:p>
          <a:p>
            <a:pPr marL="0" indent="0" algn="r">
              <a:spcAft>
                <a:spcPts val="600"/>
              </a:spcAft>
            </a:pPr>
            <a:r>
              <a:rPr lang="en-US" sz="1800" dirty="0"/>
              <a:t>Veronica </a:t>
            </a:r>
            <a:r>
              <a:rPr lang="en-US" sz="1800" dirty="0" err="1"/>
              <a:t>Vulcano</a:t>
            </a:r>
            <a:endParaRPr lang="en-US" sz="1800" dirty="0"/>
          </a:p>
          <a:p>
            <a:pPr marL="0" indent="0" algn="r">
              <a:spcAft>
                <a:spcPts val="600"/>
              </a:spcAft>
            </a:pPr>
            <a:r>
              <a:rPr lang="en-US" dirty="0"/>
              <a:t>A.Y. 2019/2020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7"/>
          <p:cNvSpPr txBox="1">
            <a:spLocks noGrp="1"/>
          </p:cNvSpPr>
          <p:nvPr>
            <p:ph type="ctrTitle"/>
          </p:nvPr>
        </p:nvSpPr>
        <p:spPr>
          <a:xfrm>
            <a:off x="2964900" y="307830"/>
            <a:ext cx="3214200" cy="761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ESTIMATING SIGNS</a:t>
            </a:r>
            <a:endParaRPr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D7CB2A-74CC-46EB-9140-2F72F00B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11700" y="1069258"/>
            <a:ext cx="4920598" cy="32341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4408BF-AC6F-47A2-A9DF-D9AB20EE3728}"/>
              </a:ext>
            </a:extLst>
          </p:cNvPr>
          <p:cNvSpPr txBox="1"/>
          <p:nvPr/>
        </p:nvSpPr>
        <p:spPr>
          <a:xfrm>
            <a:off x="2088244" y="1780579"/>
            <a:ext cx="7617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segment 1</a:t>
            </a:r>
            <a:endParaRPr lang="it-IT" sz="1100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390544-58BF-4BF7-9F45-FF2DEC24ADA4}"/>
              </a:ext>
            </a:extLst>
          </p:cNvPr>
          <p:cNvSpPr txBox="1"/>
          <p:nvPr/>
        </p:nvSpPr>
        <p:spPr>
          <a:xfrm>
            <a:off x="3142211" y="1780579"/>
            <a:ext cx="7617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segment 2</a:t>
            </a:r>
            <a:endParaRPr lang="it-IT" sz="1100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0B571F-7B9C-4BDE-83A1-8E8CA58A3EE3}"/>
              </a:ext>
            </a:extLst>
          </p:cNvPr>
          <p:cNvSpPr txBox="1"/>
          <p:nvPr/>
        </p:nvSpPr>
        <p:spPr>
          <a:xfrm>
            <a:off x="4215617" y="1780579"/>
            <a:ext cx="7617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segment 3</a:t>
            </a:r>
            <a:endParaRPr lang="it-IT" sz="1100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C76A4-A2DC-402F-98E2-D95E6D5CA5F7}"/>
              </a:ext>
            </a:extLst>
          </p:cNvPr>
          <p:cNvSpPr txBox="1"/>
          <p:nvPr/>
        </p:nvSpPr>
        <p:spPr>
          <a:xfrm>
            <a:off x="5303311" y="1780579"/>
            <a:ext cx="7617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segment 4</a:t>
            </a:r>
            <a:endParaRPr lang="it-IT" sz="1100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56151B-4974-4EB0-8E21-3E73C0CD2512}"/>
              </a:ext>
            </a:extLst>
          </p:cNvPr>
          <p:cNvSpPr txBox="1"/>
          <p:nvPr/>
        </p:nvSpPr>
        <p:spPr>
          <a:xfrm>
            <a:off x="6380441" y="1780579"/>
            <a:ext cx="7617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segment 5</a:t>
            </a:r>
            <a:endParaRPr lang="it-IT" sz="1100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1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7"/>
          <p:cNvSpPr txBox="1">
            <a:spLocks noGrp="1"/>
          </p:cNvSpPr>
          <p:nvPr>
            <p:ph type="subTitle" idx="1"/>
          </p:nvPr>
        </p:nvSpPr>
        <p:spPr>
          <a:xfrm>
            <a:off x="930621" y="1013599"/>
            <a:ext cx="6010868" cy="5687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We would like to treat each segment independently.</a:t>
            </a:r>
            <a:endParaRPr dirty="0"/>
          </a:p>
        </p:txBody>
      </p:sp>
      <p:sp>
        <p:nvSpPr>
          <p:cNvPr id="4" name="Google Shape;655;p47">
            <a:extLst>
              <a:ext uri="{FF2B5EF4-FFF2-40B4-BE49-F238E27FC236}">
                <a16:creationId xmlns:a16="http://schemas.microsoft.com/office/drawing/2014/main" id="{7C7F4AE0-2A32-47CB-B427-41D479CF48AA}"/>
              </a:ext>
            </a:extLst>
          </p:cNvPr>
          <p:cNvSpPr txBox="1">
            <a:spLocks/>
          </p:cNvSpPr>
          <p:nvPr/>
        </p:nvSpPr>
        <p:spPr>
          <a:xfrm>
            <a:off x="2964900" y="307830"/>
            <a:ext cx="321420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Semi Condensed SemiBold"/>
              <a:buNone/>
              <a:defRPr sz="60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it-IT" sz="3200"/>
              <a:t>ESTIMATING SIGNS</a:t>
            </a:r>
            <a:endParaRPr lang="it-IT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AF6967-4CEC-40A6-9B40-16189AFEF3CE}"/>
                  </a:ext>
                </a:extLst>
              </p:cNvPr>
              <p:cNvSpPr txBox="1"/>
              <p:nvPr/>
            </p:nvSpPr>
            <p:spPr>
              <a:xfrm>
                <a:off x="3091590" y="1558000"/>
                <a:ext cx="2960811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d>
                                  <m:d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d>
                                      <m:d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acc>
                                      <m:accPr>
                                        <m:chr m:val="̇"/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acc>
                                      <m:accPr>
                                        <m:chr m:val="̈"/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acc>
                                      <m:accPr>
                                        <m:chr m:val="̇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acc>
                                      <m:accPr>
                                        <m:chr m:val="̈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AF6967-4CEC-40A6-9B40-16189AFEF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590" y="1558000"/>
                <a:ext cx="2960811" cy="6847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9FBFAD-1AF7-4786-BB00-DECCAD603503}"/>
                  </a:ext>
                </a:extLst>
              </p:cNvPr>
              <p:cNvSpPr txBox="1"/>
              <p:nvPr/>
            </p:nvSpPr>
            <p:spPr>
              <a:xfrm>
                <a:off x="3747027" y="2848681"/>
                <a:ext cx="164993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𝑠𝑒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9FBFAD-1AF7-4786-BB00-DECCAD603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027" y="2848681"/>
                <a:ext cx="1649939" cy="6847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195464-15BA-450F-9D97-D55CC9835B10}"/>
                  </a:ext>
                </a:extLst>
              </p:cNvPr>
              <p:cNvSpPr txBox="1"/>
              <p:nvPr/>
            </p:nvSpPr>
            <p:spPr>
              <a:xfrm>
                <a:off x="3934482" y="4129901"/>
                <a:ext cx="1275028" cy="2364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m:rPr>
                          <m:brk m:alnAt="7"/>
                        </m:rP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195464-15BA-450F-9D97-D55CC9835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4482" y="4129901"/>
                <a:ext cx="1275028" cy="236475"/>
              </a:xfrm>
              <a:prstGeom prst="rect">
                <a:avLst/>
              </a:prstGeom>
              <a:blipFill>
                <a:blip r:embed="rId5"/>
                <a:stretch>
                  <a:fillRect l="-2381" b="-179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520;p37">
                <a:extLst>
                  <a:ext uri="{FF2B5EF4-FFF2-40B4-BE49-F238E27FC236}">
                    <a16:creationId xmlns:a16="http://schemas.microsoft.com/office/drawing/2014/main" id="{174A6B15-C837-4B88-964A-66BA104C89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9048" y="2332486"/>
                <a:ext cx="6010868" cy="5161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:pPr marL="0" indent="0">
                  <a:spcAft>
                    <a:spcPts val="1600"/>
                  </a:spcAft>
                </a:pPr>
                <a:r>
                  <a:rPr lang="en-US" dirty="0"/>
                  <a:t>We can group rows that refer to the same segment in the same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block.</a:t>
                </a:r>
              </a:p>
            </p:txBody>
          </p:sp>
        </mc:Choice>
        <mc:Fallback xmlns="">
          <p:sp>
            <p:nvSpPr>
              <p:cNvPr id="10" name="Google Shape;520;p37">
                <a:extLst>
                  <a:ext uri="{FF2B5EF4-FFF2-40B4-BE49-F238E27FC236}">
                    <a16:creationId xmlns:a16="http://schemas.microsoft.com/office/drawing/2014/main" id="{174A6B15-C837-4B88-964A-66BA104C8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48" y="2332486"/>
                <a:ext cx="6010868" cy="516195"/>
              </a:xfrm>
              <a:prstGeom prst="rect">
                <a:avLst/>
              </a:prstGeom>
              <a:blipFill>
                <a:blip r:embed="rId6"/>
                <a:stretch>
                  <a:fillRect l="-5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520;p37">
                <a:extLst>
                  <a:ext uri="{FF2B5EF4-FFF2-40B4-BE49-F238E27FC236}">
                    <a16:creationId xmlns:a16="http://schemas.microsoft.com/office/drawing/2014/main" id="{3F1D7688-D801-4E02-9DDA-0D0ED09F83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9048" y="3644186"/>
                <a:ext cx="6010868" cy="5161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:pPr marL="0" indent="0">
                  <a:spcAft>
                    <a:spcPts val="1600"/>
                  </a:spcAft>
                </a:pPr>
                <a:r>
                  <a:rPr lang="en-US" dirty="0"/>
                  <a:t>So, for the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segment the problem becomes:</a:t>
                </a:r>
              </a:p>
            </p:txBody>
          </p:sp>
        </mc:Choice>
        <mc:Fallback xmlns="">
          <p:sp>
            <p:nvSpPr>
              <p:cNvPr id="11" name="Google Shape;520;p37">
                <a:extLst>
                  <a:ext uri="{FF2B5EF4-FFF2-40B4-BE49-F238E27FC236}">
                    <a16:creationId xmlns:a16="http://schemas.microsoft.com/office/drawing/2014/main" id="{3F1D7688-D801-4E02-9DDA-0D0ED09F8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48" y="3644186"/>
                <a:ext cx="6010868" cy="516195"/>
              </a:xfrm>
              <a:prstGeom prst="rect">
                <a:avLst/>
              </a:prstGeom>
              <a:blipFill>
                <a:blip r:embed="rId7"/>
                <a:stretch>
                  <a:fillRect l="-5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3239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C134C11-E8E4-4D99-94F5-03476DB5C430}"/>
              </a:ext>
            </a:extLst>
          </p:cNvPr>
          <p:cNvSpPr/>
          <p:nvPr/>
        </p:nvSpPr>
        <p:spPr>
          <a:xfrm>
            <a:off x="626137" y="914414"/>
            <a:ext cx="613309" cy="771514"/>
          </a:xfrm>
          <a:prstGeom prst="rect">
            <a:avLst/>
          </a:prstGeom>
          <a:solidFill>
            <a:srgbClr val="FFC0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EEF671-AA1A-4B90-9C37-25D57A226CC4}"/>
              </a:ext>
            </a:extLst>
          </p:cNvPr>
          <p:cNvSpPr/>
          <p:nvPr/>
        </p:nvSpPr>
        <p:spPr>
          <a:xfrm>
            <a:off x="1277333" y="911422"/>
            <a:ext cx="1232101" cy="771514"/>
          </a:xfrm>
          <a:prstGeom prst="rect">
            <a:avLst/>
          </a:prstGeom>
          <a:solidFill>
            <a:srgbClr val="99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AC98F6-F327-46A0-9EB2-1071345D2B43}"/>
              </a:ext>
            </a:extLst>
          </p:cNvPr>
          <p:cNvSpPr/>
          <p:nvPr/>
        </p:nvSpPr>
        <p:spPr>
          <a:xfrm>
            <a:off x="2543335" y="914414"/>
            <a:ext cx="624594" cy="771514"/>
          </a:xfrm>
          <a:prstGeom prst="rect">
            <a:avLst/>
          </a:prstGeom>
          <a:solidFill>
            <a:srgbClr val="99FF66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FB37FAA-F203-48DE-B158-46B413D93E9E}"/>
              </a:ext>
            </a:extLst>
          </p:cNvPr>
          <p:cNvCxnSpPr/>
          <p:nvPr/>
        </p:nvCxnSpPr>
        <p:spPr>
          <a:xfrm>
            <a:off x="600075" y="1321594"/>
            <a:ext cx="272176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66F7BD5-65BA-4F20-BA5D-EC2ADA385A0C}"/>
              </a:ext>
            </a:extLst>
          </p:cNvPr>
          <p:cNvSpPr/>
          <p:nvPr/>
        </p:nvSpPr>
        <p:spPr>
          <a:xfrm>
            <a:off x="1914120" y="1900617"/>
            <a:ext cx="1257300" cy="771514"/>
          </a:xfrm>
          <a:prstGeom prst="rect">
            <a:avLst/>
          </a:prstGeom>
          <a:solidFill>
            <a:srgbClr val="FF99FF"/>
          </a:solidFill>
          <a:ln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533960-E679-45F1-86C2-985770EDF650}"/>
              </a:ext>
            </a:extLst>
          </p:cNvPr>
          <p:cNvSpPr/>
          <p:nvPr/>
        </p:nvSpPr>
        <p:spPr>
          <a:xfrm>
            <a:off x="626178" y="1902624"/>
            <a:ext cx="1254412" cy="771514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E688C9-83CD-41ED-BE39-AAE0493AB605}"/>
              </a:ext>
            </a:extLst>
          </p:cNvPr>
          <p:cNvCxnSpPr/>
          <p:nvPr/>
        </p:nvCxnSpPr>
        <p:spPr>
          <a:xfrm>
            <a:off x="600075" y="2288381"/>
            <a:ext cx="272176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5ACD79-68FA-40D3-9072-1D6623EBE6A3}"/>
                  </a:ext>
                </a:extLst>
              </p:cNvPr>
              <p:cNvSpPr txBox="1"/>
              <p:nvPr/>
            </p:nvSpPr>
            <p:spPr>
              <a:xfrm>
                <a:off x="143475" y="1136928"/>
                <a:ext cx="456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5ACD79-68FA-40D3-9072-1D6623EBE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75" y="1136928"/>
                <a:ext cx="456600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078906-B3D3-44DD-99BD-74B6350A388F}"/>
                  </a:ext>
                </a:extLst>
              </p:cNvPr>
              <p:cNvSpPr txBox="1"/>
              <p:nvPr/>
            </p:nvSpPr>
            <p:spPr>
              <a:xfrm>
                <a:off x="156872" y="2050261"/>
                <a:ext cx="461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078906-B3D3-44DD-99BD-74B6350A3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72" y="2050261"/>
                <a:ext cx="4619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0CD96F-0161-4CDC-A160-551437876B07}"/>
                  </a:ext>
                </a:extLst>
              </p:cNvPr>
              <p:cNvSpPr txBox="1"/>
              <p:nvPr/>
            </p:nvSpPr>
            <p:spPr>
              <a:xfrm>
                <a:off x="3094598" y="2313911"/>
                <a:ext cx="76187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0CD96F-0161-4CDC-A160-551437876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598" y="2313911"/>
                <a:ext cx="761875" cy="276999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81514E-08A2-4227-B8A7-724F385C11D3}"/>
                  </a:ext>
                </a:extLst>
              </p:cNvPr>
              <p:cNvSpPr txBox="1"/>
              <p:nvPr/>
            </p:nvSpPr>
            <p:spPr>
              <a:xfrm>
                <a:off x="3071990" y="1379701"/>
                <a:ext cx="76187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81514E-08A2-4227-B8A7-724F385C1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990" y="1379701"/>
                <a:ext cx="761875" cy="276999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DC4DE02-3405-4ECF-A8F4-1B6189264AE2}"/>
                  </a:ext>
                </a:extLst>
              </p:cNvPr>
              <p:cNvSpPr txBox="1"/>
              <p:nvPr/>
            </p:nvSpPr>
            <p:spPr>
              <a:xfrm>
                <a:off x="4744071" y="2389594"/>
                <a:ext cx="433965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it-IT" dirty="0"/>
                  <a:t>=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DC4DE02-3405-4ECF-A8F4-1B6189264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071" y="2389594"/>
                <a:ext cx="433965" cy="362984"/>
              </a:xfrm>
              <a:prstGeom prst="rect">
                <a:avLst/>
              </a:prstGeom>
              <a:blipFill>
                <a:blip r:embed="rId7"/>
                <a:stretch>
                  <a:fillRect r="-4225"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4A377E9-FA3C-4AFF-AFE6-967221E6B701}"/>
              </a:ext>
            </a:extLst>
          </p:cNvPr>
          <p:cNvCxnSpPr>
            <a:cxnSpLocks/>
          </p:cNvCxnSpPr>
          <p:nvPr/>
        </p:nvCxnSpPr>
        <p:spPr>
          <a:xfrm flipH="1">
            <a:off x="934892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D7BA8C1-C0C2-4966-878E-5F598599F553}"/>
              </a:ext>
            </a:extLst>
          </p:cNvPr>
          <p:cNvCxnSpPr>
            <a:cxnSpLocks/>
          </p:cNvCxnSpPr>
          <p:nvPr/>
        </p:nvCxnSpPr>
        <p:spPr>
          <a:xfrm flipH="1">
            <a:off x="1253384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C597AFA-6159-4BFE-BDD6-3056642D93DD}"/>
              </a:ext>
            </a:extLst>
          </p:cNvPr>
          <p:cNvCxnSpPr>
            <a:cxnSpLocks/>
          </p:cNvCxnSpPr>
          <p:nvPr/>
        </p:nvCxnSpPr>
        <p:spPr>
          <a:xfrm flipH="1">
            <a:off x="1569112" y="805248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9ECDC59-341B-4F18-8293-BAFCA5214636}"/>
              </a:ext>
            </a:extLst>
          </p:cNvPr>
          <p:cNvCxnSpPr>
            <a:cxnSpLocks/>
          </p:cNvCxnSpPr>
          <p:nvPr/>
        </p:nvCxnSpPr>
        <p:spPr>
          <a:xfrm flipH="1">
            <a:off x="1895202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8B61A6F-8A63-4DDC-AFF1-FC202CB219CD}"/>
              </a:ext>
            </a:extLst>
          </p:cNvPr>
          <p:cNvCxnSpPr>
            <a:cxnSpLocks/>
          </p:cNvCxnSpPr>
          <p:nvPr/>
        </p:nvCxnSpPr>
        <p:spPr>
          <a:xfrm flipH="1">
            <a:off x="2210930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A09E42-56AB-4661-B2C0-BAACD84AF807}"/>
              </a:ext>
            </a:extLst>
          </p:cNvPr>
          <p:cNvCxnSpPr>
            <a:cxnSpLocks/>
          </p:cNvCxnSpPr>
          <p:nvPr/>
        </p:nvCxnSpPr>
        <p:spPr>
          <a:xfrm flipH="1">
            <a:off x="2526111" y="81798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5D76F57-FD37-46D8-AF71-06BC21C61F5B}"/>
              </a:ext>
            </a:extLst>
          </p:cNvPr>
          <p:cNvCxnSpPr>
            <a:cxnSpLocks/>
          </p:cNvCxnSpPr>
          <p:nvPr/>
        </p:nvCxnSpPr>
        <p:spPr>
          <a:xfrm flipH="1">
            <a:off x="2838724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3" name="Table 17">
            <a:extLst>
              <a:ext uri="{FF2B5EF4-FFF2-40B4-BE49-F238E27FC236}">
                <a16:creationId xmlns:a16="http://schemas.microsoft.com/office/drawing/2014/main" id="{A6E33B11-B3DA-4D7B-9605-2740B4642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427797"/>
              </p:ext>
            </p:extLst>
          </p:nvPr>
        </p:nvGraphicFramePr>
        <p:xfrm>
          <a:off x="5423438" y="160501"/>
          <a:ext cx="2170482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70482">
                  <a:extLst>
                    <a:ext uri="{9D8B030D-6E8A-4147-A177-3AD203B41FA5}">
                      <a16:colId xmlns:a16="http://schemas.microsoft.com/office/drawing/2014/main" val="1011909160"/>
                    </a:ext>
                  </a:extLst>
                </a:gridCol>
              </a:tblGrid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87529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475214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96945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798976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55567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37576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164272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49999"/>
                  </a:ext>
                </a:extLst>
              </a:tr>
            </a:tbl>
          </a:graphicData>
        </a:graphic>
      </p:graphicFrame>
      <p:graphicFrame>
        <p:nvGraphicFramePr>
          <p:cNvPr id="33" name="Table 17">
            <a:extLst>
              <a:ext uri="{FF2B5EF4-FFF2-40B4-BE49-F238E27FC236}">
                <a16:creationId xmlns:a16="http://schemas.microsoft.com/office/drawing/2014/main" id="{82B985A5-6B22-4849-B0B1-A87EEB2172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130231"/>
              </p:ext>
            </p:extLst>
          </p:nvPr>
        </p:nvGraphicFramePr>
        <p:xfrm>
          <a:off x="5423438" y="2598901"/>
          <a:ext cx="2170483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70483">
                  <a:extLst>
                    <a:ext uri="{9D8B030D-6E8A-4147-A177-3AD203B41FA5}">
                      <a16:colId xmlns:a16="http://schemas.microsoft.com/office/drawing/2014/main" val="1011909160"/>
                    </a:ext>
                  </a:extLst>
                </a:gridCol>
              </a:tblGrid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87529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475214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96945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798976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55567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37576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164272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499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89E41C-A8F7-4393-A466-CC919B16453B}"/>
                  </a:ext>
                </a:extLst>
              </p:cNvPr>
              <p:cNvSpPr txBox="1"/>
              <p:nvPr/>
            </p:nvSpPr>
            <p:spPr>
              <a:xfrm>
                <a:off x="653402" y="935838"/>
                <a:ext cx="5905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89E41C-A8F7-4393-A466-CC919B164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02" y="935838"/>
                <a:ext cx="590546" cy="30777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553CE52-9C31-4B3F-B23C-45F5E8C000C6}"/>
                  </a:ext>
                </a:extLst>
              </p:cNvPr>
              <p:cNvSpPr txBox="1"/>
              <p:nvPr/>
            </p:nvSpPr>
            <p:spPr>
              <a:xfrm>
                <a:off x="1606080" y="943967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553CE52-9C31-4B3F-B23C-45F5E8C00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080" y="943967"/>
                <a:ext cx="594714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EF697D-2C96-4C49-9C38-4742850E66EA}"/>
                  </a:ext>
                </a:extLst>
              </p:cNvPr>
              <p:cNvSpPr txBox="1"/>
              <p:nvPr/>
            </p:nvSpPr>
            <p:spPr>
              <a:xfrm>
                <a:off x="2536372" y="937976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EF697D-2C96-4C49-9C38-4742850E6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372" y="937976"/>
                <a:ext cx="594714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FBD60F1-5866-4504-8352-D8F0177242E3}"/>
                  </a:ext>
                </a:extLst>
              </p:cNvPr>
              <p:cNvSpPr txBox="1"/>
              <p:nvPr/>
            </p:nvSpPr>
            <p:spPr>
              <a:xfrm>
                <a:off x="967339" y="1917573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FBD60F1-5866-4504-8352-D8F017724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339" y="1917573"/>
                <a:ext cx="594714" cy="307777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1BBE5E9-5F2F-4CD3-8547-5A81EB799000}"/>
                  </a:ext>
                </a:extLst>
              </p:cNvPr>
              <p:cNvSpPr txBox="1"/>
              <p:nvPr/>
            </p:nvSpPr>
            <p:spPr>
              <a:xfrm>
                <a:off x="2215454" y="1918486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1BBE5E9-5F2F-4CD3-8547-5A81EB799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454" y="1918486"/>
                <a:ext cx="594714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Google Shape;520;p37">
            <a:extLst>
              <a:ext uri="{FF2B5EF4-FFF2-40B4-BE49-F238E27FC236}">
                <a16:creationId xmlns:a16="http://schemas.microsoft.com/office/drawing/2014/main" id="{26B21250-80DE-481C-8733-DD5D41C613BA}"/>
              </a:ext>
            </a:extLst>
          </p:cNvPr>
          <p:cNvSpPr txBox="1">
            <a:spLocks/>
          </p:cNvSpPr>
          <p:nvPr/>
        </p:nvSpPr>
        <p:spPr>
          <a:xfrm>
            <a:off x="492855" y="3180307"/>
            <a:ext cx="4397332" cy="917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dirty="0">
                <a:latin typeface="Roboto Condensed Light" panose="020B0604020202020204" charset="0"/>
                <a:ea typeface="Roboto Condensed Light" panose="020B0604020202020204" charset="0"/>
              </a:rPr>
              <a:t>We would like to treat each segment independently also when they belong to </a:t>
            </a:r>
            <a:r>
              <a:rPr lang="en-US" b="1" dirty="0">
                <a:latin typeface="Roboto Condensed Light" panose="020B0604020202020204" charset="0"/>
                <a:ea typeface="Roboto Condensed Light" panose="020B0604020202020204" charset="0"/>
              </a:rPr>
              <a:t>different joint torques</a:t>
            </a:r>
            <a:r>
              <a:rPr lang="en-US" dirty="0">
                <a:latin typeface="Roboto Condensed Light" panose="020B0604020202020204" charset="0"/>
                <a:ea typeface="Roboto Condensed Light" panose="020B0604020202020204" charset="0"/>
              </a:rPr>
              <a:t> and they could possibly be </a:t>
            </a:r>
            <a:r>
              <a:rPr lang="en-US" b="1" dirty="0">
                <a:latin typeface="Roboto Condensed Light" panose="020B0604020202020204" charset="0"/>
                <a:ea typeface="Roboto Condensed Light" panose="020B0604020202020204" charset="0"/>
              </a:rPr>
              <a:t>simultaneous</a:t>
            </a:r>
            <a:r>
              <a:rPr lang="en-US" dirty="0">
                <a:latin typeface="Roboto Condensed Light" panose="020B0604020202020204" charset="0"/>
                <a:ea typeface="Roboto Condensed Light" panose="020B0604020202020204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35A205E-8235-462D-996E-373FB208648D}"/>
                  </a:ext>
                </a:extLst>
              </p:cNvPr>
              <p:cNvSpPr txBox="1"/>
              <p:nvPr/>
            </p:nvSpPr>
            <p:spPr>
              <a:xfrm>
                <a:off x="573258" y="2696217"/>
                <a:ext cx="3808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35A205E-8235-462D-996E-373FB2086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58" y="2696217"/>
                <a:ext cx="380873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90AF771-3488-4186-81A1-D73F0BA3A395}"/>
                  </a:ext>
                </a:extLst>
              </p:cNvPr>
              <p:cNvSpPr txBox="1"/>
              <p:nvPr/>
            </p:nvSpPr>
            <p:spPr>
              <a:xfrm>
                <a:off x="912673" y="2697222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90AF771-3488-4186-81A1-D73F0BA3A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73" y="2697222"/>
                <a:ext cx="385041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54C74E6-8353-4CEC-B60A-D9F9A5FD2952}"/>
                  </a:ext>
                </a:extLst>
              </p:cNvPr>
              <p:cNvSpPr txBox="1"/>
              <p:nvPr/>
            </p:nvSpPr>
            <p:spPr>
              <a:xfrm>
                <a:off x="1230819" y="2696880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54C74E6-8353-4CEC-B60A-D9F9A5FD2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819" y="2696880"/>
                <a:ext cx="385041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88A430F-6C33-4051-BAEF-321E8C8ACC78}"/>
                  </a:ext>
                </a:extLst>
              </p:cNvPr>
              <p:cNvSpPr txBox="1"/>
              <p:nvPr/>
            </p:nvSpPr>
            <p:spPr>
              <a:xfrm>
                <a:off x="1538242" y="2701230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88A430F-6C33-4051-BAEF-321E8C8AC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242" y="2701230"/>
                <a:ext cx="385041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929CE16-56AE-4018-A361-C5207A81D731}"/>
                  </a:ext>
                </a:extLst>
              </p:cNvPr>
              <p:cNvSpPr txBox="1"/>
              <p:nvPr/>
            </p:nvSpPr>
            <p:spPr>
              <a:xfrm>
                <a:off x="1869744" y="2703237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929CE16-56AE-4018-A361-C5207A81D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744" y="2703237"/>
                <a:ext cx="385041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B0D8360-8785-4260-B6EC-84F22B6936B1}"/>
                  </a:ext>
                </a:extLst>
              </p:cNvPr>
              <p:cNvSpPr txBox="1"/>
              <p:nvPr/>
            </p:nvSpPr>
            <p:spPr>
              <a:xfrm>
                <a:off x="2202524" y="2703774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B0D8360-8785-4260-B6EC-84F22B693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524" y="2703774"/>
                <a:ext cx="385041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E8ACCE4-E899-4B85-B841-503C276EB5DE}"/>
                  </a:ext>
                </a:extLst>
              </p:cNvPr>
              <p:cNvSpPr txBox="1"/>
              <p:nvPr/>
            </p:nvSpPr>
            <p:spPr>
              <a:xfrm>
                <a:off x="2505323" y="2706313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E8ACCE4-E899-4B85-B841-503C276EB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323" y="2706313"/>
                <a:ext cx="385041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0E942FD-BAAD-404C-A562-BAE50F7E0311}"/>
                  </a:ext>
                </a:extLst>
              </p:cNvPr>
              <p:cNvSpPr txBox="1"/>
              <p:nvPr/>
            </p:nvSpPr>
            <p:spPr>
              <a:xfrm>
                <a:off x="2833729" y="2701229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0E942FD-BAAD-404C-A562-BAE50F7E0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729" y="2701229"/>
                <a:ext cx="385041" cy="3077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746EF8C-BDA8-423B-9947-7D412995DAC4}"/>
                  </a:ext>
                </a:extLst>
              </p:cNvPr>
              <p:cNvSpPr txBox="1"/>
              <p:nvPr/>
            </p:nvSpPr>
            <p:spPr>
              <a:xfrm>
                <a:off x="7839322" y="271500"/>
                <a:ext cx="3808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746EF8C-BDA8-423B-9947-7D412995D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322" y="271500"/>
                <a:ext cx="380873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DE4C7DA-2E06-407F-AAB0-A04B2C7A89BB}"/>
                  </a:ext>
                </a:extLst>
              </p:cNvPr>
              <p:cNvSpPr txBox="1"/>
              <p:nvPr/>
            </p:nvSpPr>
            <p:spPr>
              <a:xfrm>
                <a:off x="7839322" y="909811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DE4C7DA-2E06-407F-AAB0-A04B2C7A8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322" y="909811"/>
                <a:ext cx="385041" cy="30777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F4D55C2-99E1-490C-8D2C-D178B9DBE27D}"/>
                  </a:ext>
                </a:extLst>
              </p:cNvPr>
              <p:cNvSpPr txBox="1"/>
              <p:nvPr/>
            </p:nvSpPr>
            <p:spPr>
              <a:xfrm>
                <a:off x="7853888" y="1532101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F4D55C2-99E1-490C-8D2C-D178B9DBE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3888" y="1532101"/>
                <a:ext cx="385041" cy="3077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0D998CA-EB59-44A5-8270-2F495729A3C7}"/>
                  </a:ext>
                </a:extLst>
              </p:cNvPr>
              <p:cNvSpPr txBox="1"/>
              <p:nvPr/>
            </p:nvSpPr>
            <p:spPr>
              <a:xfrm>
                <a:off x="7811015" y="2135929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0D998CA-EB59-44A5-8270-2F495729A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015" y="2135929"/>
                <a:ext cx="385041" cy="30777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997038A-810B-429C-A499-FA5B2FFFD3D9}"/>
                  </a:ext>
                </a:extLst>
              </p:cNvPr>
              <p:cNvSpPr txBox="1"/>
              <p:nvPr/>
            </p:nvSpPr>
            <p:spPr>
              <a:xfrm>
                <a:off x="7811016" y="2766897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997038A-810B-429C-A499-FA5B2FFFD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016" y="2766897"/>
                <a:ext cx="385041" cy="30777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3F761D1-6778-49B5-A061-5BFB515D2F2B}"/>
                  </a:ext>
                </a:extLst>
              </p:cNvPr>
              <p:cNvSpPr txBox="1"/>
              <p:nvPr/>
            </p:nvSpPr>
            <p:spPr>
              <a:xfrm>
                <a:off x="7823377" y="3390801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3F761D1-6778-49B5-A061-5BFB515D2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377" y="3390801"/>
                <a:ext cx="385041" cy="30777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8003C8B-B240-4E66-A721-C24962EDE3F9}"/>
                  </a:ext>
                </a:extLst>
              </p:cNvPr>
              <p:cNvSpPr txBox="1"/>
              <p:nvPr/>
            </p:nvSpPr>
            <p:spPr>
              <a:xfrm>
                <a:off x="7791692" y="4017628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8003C8B-B240-4E66-A721-C24962EDE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692" y="4017628"/>
                <a:ext cx="385041" cy="30777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7AA9399-7245-45C1-9C22-07CDD4A1D8B4}"/>
                  </a:ext>
                </a:extLst>
              </p:cNvPr>
              <p:cNvSpPr txBox="1"/>
              <p:nvPr/>
            </p:nvSpPr>
            <p:spPr>
              <a:xfrm>
                <a:off x="7837237" y="4625597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7AA9399-7245-45C1-9C22-07CDD4A1D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7237" y="4625597"/>
                <a:ext cx="385041" cy="30777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Parentesi graffa chiusa 2">
            <a:extLst>
              <a:ext uri="{FF2B5EF4-FFF2-40B4-BE49-F238E27FC236}">
                <a16:creationId xmlns:a16="http://schemas.microsoft.com/office/drawing/2014/main" id="{FEBA41F0-6E9B-4149-A9B7-5493E1F8EB16}"/>
              </a:ext>
            </a:extLst>
          </p:cNvPr>
          <p:cNvSpPr/>
          <p:nvPr/>
        </p:nvSpPr>
        <p:spPr>
          <a:xfrm>
            <a:off x="7664140" y="160501"/>
            <a:ext cx="189748" cy="584566"/>
          </a:xfrm>
          <a:prstGeom prst="rightBrace">
            <a:avLst>
              <a:gd name="adj1" fmla="val 48751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Parentesi graffa chiusa 54">
            <a:extLst>
              <a:ext uri="{FF2B5EF4-FFF2-40B4-BE49-F238E27FC236}">
                <a16:creationId xmlns:a16="http://schemas.microsoft.com/office/drawing/2014/main" id="{E5853A59-3ED0-4C4B-9BDD-550CC07BA325}"/>
              </a:ext>
            </a:extLst>
          </p:cNvPr>
          <p:cNvSpPr/>
          <p:nvPr/>
        </p:nvSpPr>
        <p:spPr>
          <a:xfrm>
            <a:off x="7668485" y="795135"/>
            <a:ext cx="189748" cy="584566"/>
          </a:xfrm>
          <a:prstGeom prst="rightBrace">
            <a:avLst>
              <a:gd name="adj1" fmla="val 48751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Parentesi graffa chiusa 55">
            <a:extLst>
              <a:ext uri="{FF2B5EF4-FFF2-40B4-BE49-F238E27FC236}">
                <a16:creationId xmlns:a16="http://schemas.microsoft.com/office/drawing/2014/main" id="{5A9D0709-B396-7D43-BDB1-C2D1A0495AFB}"/>
              </a:ext>
            </a:extLst>
          </p:cNvPr>
          <p:cNvSpPr/>
          <p:nvPr/>
        </p:nvSpPr>
        <p:spPr>
          <a:xfrm>
            <a:off x="7664140" y="1402681"/>
            <a:ext cx="189748" cy="584566"/>
          </a:xfrm>
          <a:prstGeom prst="rightBrace">
            <a:avLst>
              <a:gd name="adj1" fmla="val 48751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Parentesi graffa chiusa 56">
            <a:extLst>
              <a:ext uri="{FF2B5EF4-FFF2-40B4-BE49-F238E27FC236}">
                <a16:creationId xmlns:a16="http://schemas.microsoft.com/office/drawing/2014/main" id="{ACEBECCA-8872-4940-AB7C-0F031D8F85D1}"/>
              </a:ext>
            </a:extLst>
          </p:cNvPr>
          <p:cNvSpPr/>
          <p:nvPr/>
        </p:nvSpPr>
        <p:spPr>
          <a:xfrm>
            <a:off x="7659382" y="2010227"/>
            <a:ext cx="189748" cy="584566"/>
          </a:xfrm>
          <a:prstGeom prst="rightBrace">
            <a:avLst>
              <a:gd name="adj1" fmla="val 48751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Parentesi graffa chiusa 57">
            <a:extLst>
              <a:ext uri="{FF2B5EF4-FFF2-40B4-BE49-F238E27FC236}">
                <a16:creationId xmlns:a16="http://schemas.microsoft.com/office/drawing/2014/main" id="{221EBEDC-3E17-964B-89BE-AD5B41D929BE}"/>
              </a:ext>
            </a:extLst>
          </p:cNvPr>
          <p:cNvSpPr/>
          <p:nvPr/>
        </p:nvSpPr>
        <p:spPr>
          <a:xfrm>
            <a:off x="7663727" y="2644861"/>
            <a:ext cx="189748" cy="584566"/>
          </a:xfrm>
          <a:prstGeom prst="rightBrace">
            <a:avLst>
              <a:gd name="adj1" fmla="val 48751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Parentesi graffa chiusa 58">
            <a:extLst>
              <a:ext uri="{FF2B5EF4-FFF2-40B4-BE49-F238E27FC236}">
                <a16:creationId xmlns:a16="http://schemas.microsoft.com/office/drawing/2014/main" id="{253140C2-7E2C-7D4E-9D7C-B284D1441305}"/>
              </a:ext>
            </a:extLst>
          </p:cNvPr>
          <p:cNvSpPr/>
          <p:nvPr/>
        </p:nvSpPr>
        <p:spPr>
          <a:xfrm>
            <a:off x="7659382" y="3252407"/>
            <a:ext cx="189748" cy="584566"/>
          </a:xfrm>
          <a:prstGeom prst="rightBrace">
            <a:avLst>
              <a:gd name="adj1" fmla="val 48751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" name="Parentesi graffa chiusa 59">
            <a:extLst>
              <a:ext uri="{FF2B5EF4-FFF2-40B4-BE49-F238E27FC236}">
                <a16:creationId xmlns:a16="http://schemas.microsoft.com/office/drawing/2014/main" id="{C4D5208C-BA85-974E-9473-FF4595353A37}"/>
              </a:ext>
            </a:extLst>
          </p:cNvPr>
          <p:cNvSpPr/>
          <p:nvPr/>
        </p:nvSpPr>
        <p:spPr>
          <a:xfrm>
            <a:off x="7631186" y="3883237"/>
            <a:ext cx="189748" cy="584566"/>
          </a:xfrm>
          <a:prstGeom prst="rightBrace">
            <a:avLst>
              <a:gd name="adj1" fmla="val 48751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Parentesi graffa chiusa 60">
            <a:extLst>
              <a:ext uri="{FF2B5EF4-FFF2-40B4-BE49-F238E27FC236}">
                <a16:creationId xmlns:a16="http://schemas.microsoft.com/office/drawing/2014/main" id="{2429EFBA-18C0-0240-8913-F17A78EA6800}"/>
              </a:ext>
            </a:extLst>
          </p:cNvPr>
          <p:cNvSpPr/>
          <p:nvPr/>
        </p:nvSpPr>
        <p:spPr>
          <a:xfrm>
            <a:off x="7626841" y="4490783"/>
            <a:ext cx="189748" cy="584566"/>
          </a:xfrm>
          <a:prstGeom prst="rightBrace">
            <a:avLst>
              <a:gd name="adj1" fmla="val 48751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5166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C134C11-E8E4-4D99-94F5-03476DB5C430}"/>
              </a:ext>
            </a:extLst>
          </p:cNvPr>
          <p:cNvSpPr/>
          <p:nvPr/>
        </p:nvSpPr>
        <p:spPr>
          <a:xfrm>
            <a:off x="626137" y="914414"/>
            <a:ext cx="613309" cy="771514"/>
          </a:xfrm>
          <a:prstGeom prst="rect">
            <a:avLst/>
          </a:prstGeom>
          <a:solidFill>
            <a:srgbClr val="FFC0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EEF671-AA1A-4B90-9C37-25D57A226CC4}"/>
              </a:ext>
            </a:extLst>
          </p:cNvPr>
          <p:cNvSpPr/>
          <p:nvPr/>
        </p:nvSpPr>
        <p:spPr>
          <a:xfrm>
            <a:off x="1277333" y="911422"/>
            <a:ext cx="1232101" cy="771514"/>
          </a:xfrm>
          <a:prstGeom prst="rect">
            <a:avLst/>
          </a:prstGeom>
          <a:solidFill>
            <a:srgbClr val="99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AC98F6-F327-46A0-9EB2-1071345D2B43}"/>
              </a:ext>
            </a:extLst>
          </p:cNvPr>
          <p:cNvSpPr/>
          <p:nvPr/>
        </p:nvSpPr>
        <p:spPr>
          <a:xfrm>
            <a:off x="2543335" y="914414"/>
            <a:ext cx="624594" cy="771514"/>
          </a:xfrm>
          <a:prstGeom prst="rect">
            <a:avLst/>
          </a:prstGeom>
          <a:solidFill>
            <a:srgbClr val="99FF66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FB37FAA-F203-48DE-B158-46B413D93E9E}"/>
              </a:ext>
            </a:extLst>
          </p:cNvPr>
          <p:cNvCxnSpPr/>
          <p:nvPr/>
        </p:nvCxnSpPr>
        <p:spPr>
          <a:xfrm>
            <a:off x="600075" y="1321594"/>
            <a:ext cx="272176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66F7BD5-65BA-4F20-BA5D-EC2ADA385A0C}"/>
              </a:ext>
            </a:extLst>
          </p:cNvPr>
          <p:cNvSpPr/>
          <p:nvPr/>
        </p:nvSpPr>
        <p:spPr>
          <a:xfrm>
            <a:off x="1914120" y="1900617"/>
            <a:ext cx="1257300" cy="771514"/>
          </a:xfrm>
          <a:prstGeom prst="rect">
            <a:avLst/>
          </a:prstGeom>
          <a:solidFill>
            <a:srgbClr val="FF99FF"/>
          </a:solidFill>
          <a:ln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533960-E679-45F1-86C2-985770EDF650}"/>
              </a:ext>
            </a:extLst>
          </p:cNvPr>
          <p:cNvSpPr/>
          <p:nvPr/>
        </p:nvSpPr>
        <p:spPr>
          <a:xfrm>
            <a:off x="626178" y="1902624"/>
            <a:ext cx="1254412" cy="771514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E688C9-83CD-41ED-BE39-AAE0493AB605}"/>
              </a:ext>
            </a:extLst>
          </p:cNvPr>
          <p:cNvCxnSpPr/>
          <p:nvPr/>
        </p:nvCxnSpPr>
        <p:spPr>
          <a:xfrm>
            <a:off x="600075" y="2288381"/>
            <a:ext cx="272176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5ACD79-68FA-40D3-9072-1D6623EBE6A3}"/>
                  </a:ext>
                </a:extLst>
              </p:cNvPr>
              <p:cNvSpPr txBox="1"/>
              <p:nvPr/>
            </p:nvSpPr>
            <p:spPr>
              <a:xfrm>
                <a:off x="143475" y="1136928"/>
                <a:ext cx="456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5ACD79-68FA-40D3-9072-1D6623EBE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75" y="1136928"/>
                <a:ext cx="456600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078906-B3D3-44DD-99BD-74B6350A388F}"/>
                  </a:ext>
                </a:extLst>
              </p:cNvPr>
              <p:cNvSpPr txBox="1"/>
              <p:nvPr/>
            </p:nvSpPr>
            <p:spPr>
              <a:xfrm>
                <a:off x="156872" y="2050261"/>
                <a:ext cx="461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078906-B3D3-44DD-99BD-74B6350A3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72" y="2050261"/>
                <a:ext cx="4619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0CD96F-0161-4CDC-A160-551437876B07}"/>
                  </a:ext>
                </a:extLst>
              </p:cNvPr>
              <p:cNvSpPr txBox="1"/>
              <p:nvPr/>
            </p:nvSpPr>
            <p:spPr>
              <a:xfrm>
                <a:off x="3094598" y="2313911"/>
                <a:ext cx="76187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0CD96F-0161-4CDC-A160-551437876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598" y="2313911"/>
                <a:ext cx="761875" cy="276999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81514E-08A2-4227-B8A7-724F385C11D3}"/>
                  </a:ext>
                </a:extLst>
              </p:cNvPr>
              <p:cNvSpPr txBox="1"/>
              <p:nvPr/>
            </p:nvSpPr>
            <p:spPr>
              <a:xfrm>
                <a:off x="3071990" y="1379701"/>
                <a:ext cx="76187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81514E-08A2-4227-B8A7-724F385C1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990" y="1379701"/>
                <a:ext cx="761875" cy="276999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DC4DE02-3405-4ECF-A8F4-1B6189264AE2}"/>
                  </a:ext>
                </a:extLst>
              </p:cNvPr>
              <p:cNvSpPr txBox="1"/>
              <p:nvPr/>
            </p:nvSpPr>
            <p:spPr>
              <a:xfrm>
                <a:off x="4744071" y="2389594"/>
                <a:ext cx="433965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it-IT" dirty="0"/>
                  <a:t>=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DC4DE02-3405-4ECF-A8F4-1B6189264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071" y="2389594"/>
                <a:ext cx="433965" cy="362984"/>
              </a:xfrm>
              <a:prstGeom prst="rect">
                <a:avLst/>
              </a:prstGeom>
              <a:blipFill>
                <a:blip r:embed="rId7"/>
                <a:stretch>
                  <a:fillRect r="-4225"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4A377E9-FA3C-4AFF-AFE6-967221E6B701}"/>
              </a:ext>
            </a:extLst>
          </p:cNvPr>
          <p:cNvCxnSpPr>
            <a:cxnSpLocks/>
          </p:cNvCxnSpPr>
          <p:nvPr/>
        </p:nvCxnSpPr>
        <p:spPr>
          <a:xfrm flipH="1">
            <a:off x="934892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D7BA8C1-C0C2-4966-878E-5F598599F553}"/>
              </a:ext>
            </a:extLst>
          </p:cNvPr>
          <p:cNvCxnSpPr>
            <a:cxnSpLocks/>
          </p:cNvCxnSpPr>
          <p:nvPr/>
        </p:nvCxnSpPr>
        <p:spPr>
          <a:xfrm flipH="1">
            <a:off x="1253384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C597AFA-6159-4BFE-BDD6-3056642D93DD}"/>
              </a:ext>
            </a:extLst>
          </p:cNvPr>
          <p:cNvCxnSpPr>
            <a:cxnSpLocks/>
          </p:cNvCxnSpPr>
          <p:nvPr/>
        </p:nvCxnSpPr>
        <p:spPr>
          <a:xfrm flipH="1">
            <a:off x="1569112" y="805248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9ECDC59-341B-4F18-8293-BAFCA5214636}"/>
              </a:ext>
            </a:extLst>
          </p:cNvPr>
          <p:cNvCxnSpPr>
            <a:cxnSpLocks/>
          </p:cNvCxnSpPr>
          <p:nvPr/>
        </p:nvCxnSpPr>
        <p:spPr>
          <a:xfrm flipH="1">
            <a:off x="1895202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8B61A6F-8A63-4DDC-AFF1-FC202CB219CD}"/>
              </a:ext>
            </a:extLst>
          </p:cNvPr>
          <p:cNvCxnSpPr>
            <a:cxnSpLocks/>
          </p:cNvCxnSpPr>
          <p:nvPr/>
        </p:nvCxnSpPr>
        <p:spPr>
          <a:xfrm flipH="1">
            <a:off x="2210930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A09E42-56AB-4661-B2C0-BAACD84AF807}"/>
              </a:ext>
            </a:extLst>
          </p:cNvPr>
          <p:cNvCxnSpPr>
            <a:cxnSpLocks/>
          </p:cNvCxnSpPr>
          <p:nvPr/>
        </p:nvCxnSpPr>
        <p:spPr>
          <a:xfrm flipH="1">
            <a:off x="2526111" y="81798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5D76F57-FD37-46D8-AF71-06BC21C61F5B}"/>
              </a:ext>
            </a:extLst>
          </p:cNvPr>
          <p:cNvCxnSpPr>
            <a:cxnSpLocks/>
          </p:cNvCxnSpPr>
          <p:nvPr/>
        </p:nvCxnSpPr>
        <p:spPr>
          <a:xfrm flipH="1">
            <a:off x="2838724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3" name="Table 17">
            <a:extLst>
              <a:ext uri="{FF2B5EF4-FFF2-40B4-BE49-F238E27FC236}">
                <a16:creationId xmlns:a16="http://schemas.microsoft.com/office/drawing/2014/main" id="{A6E33B11-B3DA-4D7B-9605-2740B4642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253851"/>
              </p:ext>
            </p:extLst>
          </p:nvPr>
        </p:nvGraphicFramePr>
        <p:xfrm>
          <a:off x="5423438" y="160501"/>
          <a:ext cx="2170482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70482">
                  <a:extLst>
                    <a:ext uri="{9D8B030D-6E8A-4147-A177-3AD203B41FA5}">
                      <a16:colId xmlns:a16="http://schemas.microsoft.com/office/drawing/2014/main" val="1011909160"/>
                    </a:ext>
                  </a:extLst>
                </a:gridCol>
              </a:tblGrid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87529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475214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96945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798976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55567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37576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164272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49999"/>
                  </a:ext>
                </a:extLst>
              </a:tr>
            </a:tbl>
          </a:graphicData>
        </a:graphic>
      </p:graphicFrame>
      <p:graphicFrame>
        <p:nvGraphicFramePr>
          <p:cNvPr id="33" name="Table 17">
            <a:extLst>
              <a:ext uri="{FF2B5EF4-FFF2-40B4-BE49-F238E27FC236}">
                <a16:creationId xmlns:a16="http://schemas.microsoft.com/office/drawing/2014/main" id="{82B985A5-6B22-4849-B0B1-A87EEB2172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668256"/>
              </p:ext>
            </p:extLst>
          </p:nvPr>
        </p:nvGraphicFramePr>
        <p:xfrm>
          <a:off x="5423438" y="2598901"/>
          <a:ext cx="2170483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70483">
                  <a:extLst>
                    <a:ext uri="{9D8B030D-6E8A-4147-A177-3AD203B41FA5}">
                      <a16:colId xmlns:a16="http://schemas.microsoft.com/office/drawing/2014/main" val="1011909160"/>
                    </a:ext>
                  </a:extLst>
                </a:gridCol>
              </a:tblGrid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87529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475214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96945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798976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55567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37576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164272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499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5B0BEE0-8330-4EB9-AD23-D1CED281A5A5}"/>
                  </a:ext>
                </a:extLst>
              </p:cNvPr>
              <p:cNvSpPr txBox="1"/>
              <p:nvPr/>
            </p:nvSpPr>
            <p:spPr>
              <a:xfrm>
                <a:off x="653402" y="935838"/>
                <a:ext cx="5905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5B0BEE0-8330-4EB9-AD23-D1CED281A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02" y="935838"/>
                <a:ext cx="590546" cy="30777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910EE8-89FE-43B2-B053-6C47F522A95F}"/>
                  </a:ext>
                </a:extLst>
              </p:cNvPr>
              <p:cNvSpPr txBox="1"/>
              <p:nvPr/>
            </p:nvSpPr>
            <p:spPr>
              <a:xfrm>
                <a:off x="1606080" y="943967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910EE8-89FE-43B2-B053-6C47F522A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080" y="943967"/>
                <a:ext cx="594714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CDEC95D-CDEB-410E-9EF4-0CE3D3FB9884}"/>
                  </a:ext>
                </a:extLst>
              </p:cNvPr>
              <p:cNvSpPr txBox="1"/>
              <p:nvPr/>
            </p:nvSpPr>
            <p:spPr>
              <a:xfrm>
                <a:off x="2536372" y="937976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CDEC95D-CDEB-410E-9EF4-0CE3D3FB9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372" y="937976"/>
                <a:ext cx="594714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67D0E6E-4421-4AB9-9C06-AA436F2612C5}"/>
                  </a:ext>
                </a:extLst>
              </p:cNvPr>
              <p:cNvSpPr txBox="1"/>
              <p:nvPr/>
            </p:nvSpPr>
            <p:spPr>
              <a:xfrm>
                <a:off x="967339" y="1917573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67D0E6E-4421-4AB9-9C06-AA436F261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339" y="1917573"/>
                <a:ext cx="594714" cy="307777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2AF7594-9BD8-46B7-8E1D-C48A28F439EE}"/>
                  </a:ext>
                </a:extLst>
              </p:cNvPr>
              <p:cNvSpPr txBox="1"/>
              <p:nvPr/>
            </p:nvSpPr>
            <p:spPr>
              <a:xfrm>
                <a:off x="2215454" y="1918486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2AF7594-9BD8-46B7-8E1D-C48A28F43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454" y="1918486"/>
                <a:ext cx="594714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408B56-3782-4E14-8569-B1E6252C8F45}"/>
                  </a:ext>
                </a:extLst>
              </p:cNvPr>
              <p:cNvSpPr txBox="1"/>
              <p:nvPr/>
            </p:nvSpPr>
            <p:spPr>
              <a:xfrm>
                <a:off x="6282495" y="273848"/>
                <a:ext cx="4523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408B56-3782-4E14-8569-B1E6252C8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495" y="273848"/>
                <a:ext cx="45236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39E118E-5E0F-44EE-B806-B8FD2FC3DB9E}"/>
                  </a:ext>
                </a:extLst>
              </p:cNvPr>
              <p:cNvSpPr txBox="1"/>
              <p:nvPr/>
            </p:nvSpPr>
            <p:spPr>
              <a:xfrm>
                <a:off x="6282495" y="1195040"/>
                <a:ext cx="457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39E118E-5E0F-44EE-B806-B8FD2FC3D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495" y="1195040"/>
                <a:ext cx="45768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62CF700-F19A-4A61-9915-2D7F9C2EE9DD}"/>
                  </a:ext>
                </a:extLst>
              </p:cNvPr>
              <p:cNvSpPr txBox="1"/>
              <p:nvPr/>
            </p:nvSpPr>
            <p:spPr>
              <a:xfrm>
                <a:off x="6277173" y="2083078"/>
                <a:ext cx="457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62CF700-F19A-4A61-9915-2D7F9C2EE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173" y="2083078"/>
                <a:ext cx="457689" cy="369332"/>
              </a:xfrm>
              <a:prstGeom prst="rect">
                <a:avLst/>
              </a:prstGeom>
              <a:blipFill>
                <a:blip r:embed="rId1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5E85D2-2F6A-4BCF-BD49-90A75DD1FCB7}"/>
                  </a:ext>
                </a:extLst>
              </p:cNvPr>
              <p:cNvSpPr txBox="1"/>
              <p:nvPr/>
            </p:nvSpPr>
            <p:spPr>
              <a:xfrm>
                <a:off x="6277173" y="2992548"/>
                <a:ext cx="457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5E85D2-2F6A-4BCF-BD49-90A75DD1F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173" y="2992548"/>
                <a:ext cx="457689" cy="369332"/>
              </a:xfrm>
              <a:prstGeom prst="rect">
                <a:avLst/>
              </a:prstGeom>
              <a:blipFill>
                <a:blip r:embed="rId1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BE2495B-CD4F-45E4-9CEC-D6F78367401D}"/>
                  </a:ext>
                </a:extLst>
              </p:cNvPr>
              <p:cNvSpPr txBox="1"/>
              <p:nvPr/>
            </p:nvSpPr>
            <p:spPr>
              <a:xfrm>
                <a:off x="6277173" y="4223465"/>
                <a:ext cx="457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BE2495B-CD4F-45E4-9CEC-D6F783674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173" y="4223465"/>
                <a:ext cx="457689" cy="369332"/>
              </a:xfrm>
              <a:prstGeom prst="rect">
                <a:avLst/>
              </a:prstGeom>
              <a:blipFill>
                <a:blip r:embed="rId1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Google Shape;520;p37">
            <a:extLst>
              <a:ext uri="{FF2B5EF4-FFF2-40B4-BE49-F238E27FC236}">
                <a16:creationId xmlns:a16="http://schemas.microsoft.com/office/drawing/2014/main" id="{42813A1F-450D-4CC3-B8DF-347266EE8392}"/>
              </a:ext>
            </a:extLst>
          </p:cNvPr>
          <p:cNvSpPr txBox="1">
            <a:spLocks/>
          </p:cNvSpPr>
          <p:nvPr/>
        </p:nvSpPr>
        <p:spPr>
          <a:xfrm>
            <a:off x="492855" y="3180307"/>
            <a:ext cx="4397332" cy="917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b="1" dirty="0">
                <a:latin typeface="Roboto Condensed Light" panose="020B0604020202020204" charset="0"/>
                <a:ea typeface="Roboto Condensed Light" panose="020B0604020202020204" charset="0"/>
              </a:rPr>
              <a:t>Each segment is independent!</a:t>
            </a:r>
          </a:p>
        </p:txBody>
      </p:sp>
    </p:spTree>
    <p:extLst>
      <p:ext uri="{BB962C8B-B14F-4D97-AF65-F5344CB8AC3E}">
        <p14:creationId xmlns:p14="http://schemas.microsoft.com/office/powerpoint/2010/main" val="350402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55;p47">
            <a:extLst>
              <a:ext uri="{FF2B5EF4-FFF2-40B4-BE49-F238E27FC236}">
                <a16:creationId xmlns:a16="http://schemas.microsoft.com/office/drawing/2014/main" id="{58AA35A5-4544-4FD7-92D4-CC2FD165ED9A}"/>
              </a:ext>
            </a:extLst>
          </p:cNvPr>
          <p:cNvSpPr txBox="1">
            <a:spLocks/>
          </p:cNvSpPr>
          <p:nvPr/>
        </p:nvSpPr>
        <p:spPr>
          <a:xfrm>
            <a:off x="2964900" y="307830"/>
            <a:ext cx="321420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Semi Condensed SemiBold"/>
              <a:buNone/>
              <a:defRPr sz="60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it-IT" sz="3200"/>
              <a:t>ESTIMATING SIGNS</a:t>
            </a:r>
            <a:endParaRPr lang="it-IT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BE32B2-D704-4A2F-AA68-757711E63DD5}"/>
                  </a:ext>
                </a:extLst>
              </p:cNvPr>
              <p:cNvSpPr txBox="1"/>
              <p:nvPr/>
            </p:nvSpPr>
            <p:spPr>
              <a:xfrm>
                <a:off x="2918456" y="1538347"/>
                <a:ext cx="3214200" cy="687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𝐿𝐵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𝑈𝐵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BE32B2-D704-4A2F-AA68-757711E63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456" y="1538347"/>
                <a:ext cx="3214200" cy="6878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7DF0D2-BBE8-4DCD-AE2A-8A087F87C8B0}"/>
                  </a:ext>
                </a:extLst>
              </p:cNvPr>
              <p:cNvSpPr txBox="1"/>
              <p:nvPr/>
            </p:nvSpPr>
            <p:spPr>
              <a:xfrm>
                <a:off x="434336" y="3035561"/>
                <a:ext cx="3214200" cy="687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GB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  <m: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GB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𝑔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𝐿𝐵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𝑈𝐵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7DF0D2-BBE8-4DCD-AE2A-8A087F87C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36" y="3035561"/>
                <a:ext cx="3214200" cy="687817"/>
              </a:xfrm>
              <a:prstGeom prst="rect">
                <a:avLst/>
              </a:prstGeom>
              <a:blipFill>
                <a:blip r:embed="rId4"/>
                <a:stretch>
                  <a:fillRect r="-2632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6B4C6D-84A5-4979-A284-045D6B792E7B}"/>
                  </a:ext>
                </a:extLst>
              </p:cNvPr>
              <p:cNvSpPr txBox="1"/>
              <p:nvPr/>
            </p:nvSpPr>
            <p:spPr>
              <a:xfrm>
                <a:off x="4808216" y="3035561"/>
                <a:ext cx="3214200" cy="687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GB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  <m: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GB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𝑔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𝐿𝐵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𝑈𝐵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6B4C6D-84A5-4979-A284-045D6B792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216" y="3035561"/>
                <a:ext cx="3214200" cy="687817"/>
              </a:xfrm>
              <a:prstGeom prst="rect">
                <a:avLst/>
              </a:prstGeom>
              <a:blipFill>
                <a:blip r:embed="rId5"/>
                <a:stretch>
                  <a:fillRect r="-2637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EE3448B-458C-4544-BB32-25EF884A6B9E}"/>
              </a:ext>
            </a:extLst>
          </p:cNvPr>
          <p:cNvCxnSpPr>
            <a:cxnSpLocks/>
          </p:cNvCxnSpPr>
          <p:nvPr/>
        </p:nvCxnSpPr>
        <p:spPr>
          <a:xfrm flipH="1">
            <a:off x="2638800" y="2667725"/>
            <a:ext cx="1933200" cy="38082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C8D70E-0031-4041-A251-CD1EDF80939C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4572000" y="2667385"/>
            <a:ext cx="1933200" cy="3816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DBBF671-A6EF-4E3E-8316-87831F134184}"/>
              </a:ext>
            </a:extLst>
          </p:cNvPr>
          <p:cNvSpPr txBox="1"/>
          <p:nvPr/>
        </p:nvSpPr>
        <p:spPr>
          <a:xfrm>
            <a:off x="3984339" y="2359609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2 possibilities:</a:t>
            </a:r>
            <a:endParaRPr lang="it-IT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5143890-7403-4CFE-A0D4-9B8B852F2C90}"/>
                  </a:ext>
                </a:extLst>
              </p:cNvPr>
              <p:cNvSpPr txBox="1"/>
              <p:nvPr/>
            </p:nvSpPr>
            <p:spPr>
              <a:xfrm>
                <a:off x="1473716" y="4028689"/>
                <a:ext cx="65380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tx2">
                        <a:lumMod val="25000"/>
                      </a:schemeClr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We expect that when we solve the problem with the wrong sign, the value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min</m:t>
                    </m:r>
                    <m:r>
                      <a:rPr lang="it-IT" b="0" i="0" smtClean="0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smtClean="0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dirty="0">
                    <a:solidFill>
                      <a:schemeClr val="tx2">
                        <a:lumMod val="25000"/>
                      </a:schemeClr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 is larger.</a:t>
                </a:r>
                <a:endParaRPr lang="en-GB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5143890-7403-4CFE-A0D4-9B8B852F2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716" y="4028689"/>
                <a:ext cx="6538008" cy="307777"/>
              </a:xfrm>
              <a:prstGeom prst="rect">
                <a:avLst/>
              </a:prstGeom>
              <a:blipFill>
                <a:blip r:embed="rId6"/>
                <a:stretch>
                  <a:fillRect l="-388" t="-4000" b="-16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F046D216-AB99-4F10-B643-AEB55BAE9F24}"/>
              </a:ext>
            </a:extLst>
          </p:cNvPr>
          <p:cNvSpPr txBox="1"/>
          <p:nvPr/>
        </p:nvSpPr>
        <p:spPr>
          <a:xfrm>
            <a:off x="853436" y="1069258"/>
            <a:ext cx="6215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For each segment we can solve the sequent problem by using the PBPR algorithm.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614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53"/>
          <p:cNvSpPr txBox="1">
            <a:spLocks noGrp="1"/>
          </p:cNvSpPr>
          <p:nvPr>
            <p:ph type="ctrTitle"/>
          </p:nvPr>
        </p:nvSpPr>
        <p:spPr>
          <a:xfrm>
            <a:off x="2964900" y="244535"/>
            <a:ext cx="3214200" cy="631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BUILDING THE TREE</a:t>
            </a:r>
            <a:endParaRPr dirty="0"/>
          </a:p>
        </p:txBody>
      </p:sp>
      <p:cxnSp>
        <p:nvCxnSpPr>
          <p:cNvPr id="969" name="Google Shape;969;p53"/>
          <p:cNvCxnSpPr>
            <a:cxnSpLocks/>
            <a:stCxn id="970" idx="3"/>
            <a:endCxn id="971" idx="1"/>
          </p:cNvCxnSpPr>
          <p:nvPr/>
        </p:nvCxnSpPr>
        <p:spPr>
          <a:xfrm flipV="1">
            <a:off x="2248793" y="2625567"/>
            <a:ext cx="769050" cy="23440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2" name="Google Shape;972;p53"/>
          <p:cNvCxnSpPr>
            <a:cxnSpLocks/>
            <a:stCxn id="973" idx="1"/>
            <a:endCxn id="970" idx="3"/>
          </p:cNvCxnSpPr>
          <p:nvPr/>
        </p:nvCxnSpPr>
        <p:spPr>
          <a:xfrm rot="10800000" flipV="1">
            <a:off x="2248793" y="2071013"/>
            <a:ext cx="769050" cy="78895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4" name="Google Shape;974;p53"/>
          <p:cNvCxnSpPr>
            <a:cxnSpLocks/>
            <a:stCxn id="973" idx="3"/>
            <a:endCxn id="975" idx="1"/>
          </p:cNvCxnSpPr>
          <p:nvPr/>
        </p:nvCxnSpPr>
        <p:spPr>
          <a:xfrm flipV="1">
            <a:off x="4555943" y="1936973"/>
            <a:ext cx="537817" cy="13404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6" name="Google Shape;976;p53"/>
          <p:cNvCxnSpPr>
            <a:cxnSpLocks/>
            <a:stCxn id="977" idx="1"/>
            <a:endCxn id="973" idx="3"/>
          </p:cNvCxnSpPr>
          <p:nvPr/>
        </p:nvCxnSpPr>
        <p:spPr>
          <a:xfrm rot="10800000" flipV="1">
            <a:off x="4555944" y="1492413"/>
            <a:ext cx="537817" cy="57859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8" name="Google Shape;978;p53"/>
          <p:cNvCxnSpPr>
            <a:cxnSpLocks/>
            <a:stCxn id="971" idx="3"/>
            <a:endCxn id="979" idx="1"/>
          </p:cNvCxnSpPr>
          <p:nvPr/>
        </p:nvCxnSpPr>
        <p:spPr>
          <a:xfrm flipV="1">
            <a:off x="4555943" y="2404171"/>
            <a:ext cx="537817" cy="22139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80" name="Google Shape;980;p53"/>
          <p:cNvCxnSpPr>
            <a:cxnSpLocks/>
            <a:stCxn id="981" idx="1"/>
            <a:endCxn id="971" idx="3"/>
          </p:cNvCxnSpPr>
          <p:nvPr/>
        </p:nvCxnSpPr>
        <p:spPr>
          <a:xfrm rot="10800000">
            <a:off x="4555944" y="2625567"/>
            <a:ext cx="537817" cy="24580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70" name="Google Shape;970;p53"/>
          <p:cNvSpPr txBox="1"/>
          <p:nvPr/>
        </p:nvSpPr>
        <p:spPr>
          <a:xfrm>
            <a:off x="708293" y="2676819"/>
            <a:ext cx="15405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3" name="Google Shape;973;p53"/>
          <p:cNvSpPr txBox="1"/>
          <p:nvPr/>
        </p:nvSpPr>
        <p:spPr>
          <a:xfrm>
            <a:off x="3017843" y="1887863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1" name="Google Shape;971;p53"/>
          <p:cNvSpPr txBox="1"/>
          <p:nvPr/>
        </p:nvSpPr>
        <p:spPr>
          <a:xfrm>
            <a:off x="3017843" y="2442417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9" name="Google Shape;979;p53"/>
          <p:cNvSpPr txBox="1"/>
          <p:nvPr/>
        </p:nvSpPr>
        <p:spPr>
          <a:xfrm>
            <a:off x="5093760" y="2221021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81" name="Google Shape;981;p53"/>
          <p:cNvSpPr txBox="1"/>
          <p:nvPr/>
        </p:nvSpPr>
        <p:spPr>
          <a:xfrm>
            <a:off x="5093760" y="2688219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5" name="Google Shape;975;p53"/>
          <p:cNvSpPr txBox="1"/>
          <p:nvPr/>
        </p:nvSpPr>
        <p:spPr>
          <a:xfrm>
            <a:off x="5093760" y="1753823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</a:t>
            </a:r>
            <a:endParaRPr sz="16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7" name="Google Shape;977;p53"/>
          <p:cNvSpPr txBox="1"/>
          <p:nvPr/>
        </p:nvSpPr>
        <p:spPr>
          <a:xfrm>
            <a:off x="5093760" y="1309264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6" name="Google Shape;969;p53">
            <a:extLst>
              <a:ext uri="{FF2B5EF4-FFF2-40B4-BE49-F238E27FC236}">
                <a16:creationId xmlns:a16="http://schemas.microsoft.com/office/drawing/2014/main" id="{860AA37A-7191-4547-8013-C841EFE6CB79}"/>
              </a:ext>
            </a:extLst>
          </p:cNvPr>
          <p:cNvCxnSpPr>
            <a:cxnSpLocks/>
            <a:stCxn id="32" idx="3"/>
            <a:endCxn id="34" idx="1"/>
          </p:cNvCxnSpPr>
          <p:nvPr/>
        </p:nvCxnSpPr>
        <p:spPr>
          <a:xfrm>
            <a:off x="2248793" y="3425257"/>
            <a:ext cx="785107" cy="74317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7" name="Google Shape;972;p53">
            <a:extLst>
              <a:ext uri="{FF2B5EF4-FFF2-40B4-BE49-F238E27FC236}">
                <a16:creationId xmlns:a16="http://schemas.microsoft.com/office/drawing/2014/main" id="{DFF6B29C-1CE6-4702-83EA-FA80AAC7576E}"/>
              </a:ext>
            </a:extLst>
          </p:cNvPr>
          <p:cNvCxnSpPr>
            <a:cxnSpLocks/>
            <a:stCxn id="33" idx="1"/>
            <a:endCxn id="32" idx="3"/>
          </p:cNvCxnSpPr>
          <p:nvPr/>
        </p:nvCxnSpPr>
        <p:spPr>
          <a:xfrm rot="10800000">
            <a:off x="2248794" y="3425257"/>
            <a:ext cx="785107" cy="1831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8" name="Google Shape;974;p53">
            <a:extLst>
              <a:ext uri="{FF2B5EF4-FFF2-40B4-BE49-F238E27FC236}">
                <a16:creationId xmlns:a16="http://schemas.microsoft.com/office/drawing/2014/main" id="{799A4170-EF13-4B11-9EAA-C5280B25C09B}"/>
              </a:ext>
            </a:extLst>
          </p:cNvPr>
          <p:cNvCxnSpPr>
            <a:cxnSpLocks/>
            <a:stCxn id="33" idx="3"/>
            <a:endCxn id="37" idx="1"/>
          </p:cNvCxnSpPr>
          <p:nvPr/>
        </p:nvCxnSpPr>
        <p:spPr>
          <a:xfrm>
            <a:off x="4572000" y="3608407"/>
            <a:ext cx="521760" cy="17301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9" name="Google Shape;976;p53">
            <a:extLst>
              <a:ext uri="{FF2B5EF4-FFF2-40B4-BE49-F238E27FC236}">
                <a16:creationId xmlns:a16="http://schemas.microsoft.com/office/drawing/2014/main" id="{409AB160-4AC1-4935-ABEE-25A80A4C2A8E}"/>
              </a:ext>
            </a:extLst>
          </p:cNvPr>
          <p:cNvCxnSpPr>
            <a:cxnSpLocks/>
            <a:stCxn id="38" idx="1"/>
            <a:endCxn id="33" idx="3"/>
          </p:cNvCxnSpPr>
          <p:nvPr/>
        </p:nvCxnSpPr>
        <p:spPr>
          <a:xfrm rot="10800000" flipV="1">
            <a:off x="4572000" y="3336859"/>
            <a:ext cx="521760" cy="27154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0" name="Google Shape;978;p53">
            <a:extLst>
              <a:ext uri="{FF2B5EF4-FFF2-40B4-BE49-F238E27FC236}">
                <a16:creationId xmlns:a16="http://schemas.microsoft.com/office/drawing/2014/main" id="{9019B834-5245-49C8-8FE9-8125AAC6CB9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4572000" y="4168431"/>
            <a:ext cx="521760" cy="8018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1" name="Google Shape;980;p53">
            <a:extLst>
              <a:ext uri="{FF2B5EF4-FFF2-40B4-BE49-F238E27FC236}">
                <a16:creationId xmlns:a16="http://schemas.microsoft.com/office/drawing/2014/main" id="{907EAA38-228A-4B28-A2E8-D361F0FF9C50}"/>
              </a:ext>
            </a:extLst>
          </p:cNvPr>
          <p:cNvCxnSpPr>
            <a:cxnSpLocks/>
            <a:stCxn id="36" idx="1"/>
            <a:endCxn id="34" idx="3"/>
          </p:cNvCxnSpPr>
          <p:nvPr/>
        </p:nvCxnSpPr>
        <p:spPr>
          <a:xfrm rot="10800000">
            <a:off x="4572000" y="4168431"/>
            <a:ext cx="521760" cy="54738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2" name="Google Shape;970;p53">
            <a:extLst>
              <a:ext uri="{FF2B5EF4-FFF2-40B4-BE49-F238E27FC236}">
                <a16:creationId xmlns:a16="http://schemas.microsoft.com/office/drawing/2014/main" id="{626658E5-283C-4133-8232-6DC4F09167CD}"/>
              </a:ext>
            </a:extLst>
          </p:cNvPr>
          <p:cNvSpPr txBox="1"/>
          <p:nvPr/>
        </p:nvSpPr>
        <p:spPr>
          <a:xfrm>
            <a:off x="708293" y="3242107"/>
            <a:ext cx="15405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" name="Google Shape;973;p53">
            <a:extLst>
              <a:ext uri="{FF2B5EF4-FFF2-40B4-BE49-F238E27FC236}">
                <a16:creationId xmlns:a16="http://schemas.microsoft.com/office/drawing/2014/main" id="{D62A8C0E-0500-4180-AF5A-65D998BD31F5}"/>
              </a:ext>
            </a:extLst>
          </p:cNvPr>
          <p:cNvSpPr txBox="1"/>
          <p:nvPr/>
        </p:nvSpPr>
        <p:spPr>
          <a:xfrm>
            <a:off x="3033900" y="3425257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" name="Google Shape;971;p53">
            <a:extLst>
              <a:ext uri="{FF2B5EF4-FFF2-40B4-BE49-F238E27FC236}">
                <a16:creationId xmlns:a16="http://schemas.microsoft.com/office/drawing/2014/main" id="{79B366E6-7904-4670-885C-8F02F9D6D9C1}"/>
              </a:ext>
            </a:extLst>
          </p:cNvPr>
          <p:cNvSpPr txBox="1"/>
          <p:nvPr/>
        </p:nvSpPr>
        <p:spPr>
          <a:xfrm>
            <a:off x="3033900" y="3985281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" name="Google Shape;979;p53">
            <a:extLst>
              <a:ext uri="{FF2B5EF4-FFF2-40B4-BE49-F238E27FC236}">
                <a16:creationId xmlns:a16="http://schemas.microsoft.com/office/drawing/2014/main" id="{FC3D60C8-1F1A-4B37-AA23-F7FFCCADDD8E}"/>
              </a:ext>
            </a:extLst>
          </p:cNvPr>
          <p:cNvSpPr txBox="1"/>
          <p:nvPr/>
        </p:nvSpPr>
        <p:spPr>
          <a:xfrm>
            <a:off x="5093760" y="4065467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" name="Google Shape;981;p53">
            <a:extLst>
              <a:ext uri="{FF2B5EF4-FFF2-40B4-BE49-F238E27FC236}">
                <a16:creationId xmlns:a16="http://schemas.microsoft.com/office/drawing/2014/main" id="{4511456E-A190-46B7-A22F-585489800088}"/>
              </a:ext>
            </a:extLst>
          </p:cNvPr>
          <p:cNvSpPr txBox="1"/>
          <p:nvPr/>
        </p:nvSpPr>
        <p:spPr>
          <a:xfrm>
            <a:off x="5093760" y="4532665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 -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" name="Google Shape;975;p53">
            <a:extLst>
              <a:ext uri="{FF2B5EF4-FFF2-40B4-BE49-F238E27FC236}">
                <a16:creationId xmlns:a16="http://schemas.microsoft.com/office/drawing/2014/main" id="{960F966C-85C1-4711-B431-9759A62CFE1B}"/>
              </a:ext>
            </a:extLst>
          </p:cNvPr>
          <p:cNvSpPr txBox="1"/>
          <p:nvPr/>
        </p:nvSpPr>
        <p:spPr>
          <a:xfrm>
            <a:off x="5093760" y="3598269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 -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" name="Google Shape;977;p53">
            <a:extLst>
              <a:ext uri="{FF2B5EF4-FFF2-40B4-BE49-F238E27FC236}">
                <a16:creationId xmlns:a16="http://schemas.microsoft.com/office/drawing/2014/main" id="{5CB9E500-CA2C-436D-A941-5ED4DADBD842}"/>
              </a:ext>
            </a:extLst>
          </p:cNvPr>
          <p:cNvSpPr txBox="1"/>
          <p:nvPr/>
        </p:nvSpPr>
        <p:spPr>
          <a:xfrm>
            <a:off x="5093760" y="3153710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 +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" name="Google Shape;968;p53">
            <a:extLst>
              <a:ext uri="{FF2B5EF4-FFF2-40B4-BE49-F238E27FC236}">
                <a16:creationId xmlns:a16="http://schemas.microsoft.com/office/drawing/2014/main" id="{C6624F63-0AC3-45FC-B36B-4CD7A6BF7C02}"/>
              </a:ext>
            </a:extLst>
          </p:cNvPr>
          <p:cNvSpPr txBox="1">
            <a:spLocks/>
          </p:cNvSpPr>
          <p:nvPr/>
        </p:nvSpPr>
        <p:spPr>
          <a:xfrm>
            <a:off x="7153620" y="2662814"/>
            <a:ext cx="925590" cy="63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GB" sz="3200" dirty="0"/>
              <a:t>. . .</a:t>
            </a:r>
            <a:endParaRPr lang="it-IT" sz="3200" dirty="0"/>
          </a:p>
        </p:txBody>
      </p:sp>
      <p:sp>
        <p:nvSpPr>
          <p:cNvPr id="963" name="TextBox 962">
            <a:extLst>
              <a:ext uri="{FF2B5EF4-FFF2-40B4-BE49-F238E27FC236}">
                <a16:creationId xmlns:a16="http://schemas.microsoft.com/office/drawing/2014/main" id="{493E774B-886D-4432-BFB1-C21B0FBA1D44}"/>
              </a:ext>
            </a:extLst>
          </p:cNvPr>
          <p:cNvSpPr txBox="1"/>
          <p:nvPr/>
        </p:nvSpPr>
        <p:spPr>
          <a:xfrm>
            <a:off x="708293" y="841145"/>
            <a:ext cx="3787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If we analyse the segments in order, we will obtain the sequent tree: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A3EF2C2-7DFA-420A-BC55-990E10B76344}"/>
              </a:ext>
            </a:extLst>
          </p:cNvPr>
          <p:cNvSpPr txBox="1"/>
          <p:nvPr/>
        </p:nvSpPr>
        <p:spPr>
          <a:xfrm>
            <a:off x="1020725" y="2003993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 1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C407EF0-0CC1-4D06-9F51-D9585947F275}"/>
              </a:ext>
            </a:extLst>
          </p:cNvPr>
          <p:cNvSpPr txBox="1"/>
          <p:nvPr/>
        </p:nvSpPr>
        <p:spPr>
          <a:xfrm>
            <a:off x="3075801" y="1331216"/>
            <a:ext cx="142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segments 1 and 2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ABFA3E6-1E50-4B4E-9781-E89A0A67F0D6}"/>
              </a:ext>
            </a:extLst>
          </p:cNvPr>
          <p:cNvSpPr txBox="1"/>
          <p:nvPr/>
        </p:nvSpPr>
        <p:spPr>
          <a:xfrm>
            <a:off x="5093760" y="957288"/>
            <a:ext cx="1582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segments 1, 2 and 3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C8863BB-3256-4B02-83A2-C61C96570F86}"/>
                  </a:ext>
                </a:extLst>
              </p:cNvPr>
              <p:cNvSpPr txBox="1"/>
              <p:nvPr/>
            </p:nvSpPr>
            <p:spPr>
              <a:xfrm>
                <a:off x="6799927" y="1929970"/>
                <a:ext cx="218616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The problem is </a:t>
                </a:r>
                <a:r>
                  <a:rPr lang="en-GB" b="1" dirty="0">
                    <a:latin typeface="Roboto Condensed Light" panose="020B0604020202020204" charset="0"/>
                    <a:ea typeface="Roboto Condensed Light" panose="020B0604020202020204" charset="0"/>
                  </a:rPr>
                  <a:t>exponential</a:t>
                </a:r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: 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𝑛</m:t>
                    </m:r>
                  </m:oMath>
                </a14:m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 segments, we will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1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</m:ctrlPr>
                      </m:sSup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𝟐</m:t>
                        </m:r>
                      </m:e>
                      <m:sup>
                        <m:r>
                          <a:rPr lang="en-GB" b="1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GB" b="1" dirty="0">
                    <a:latin typeface="Roboto Condensed Light" panose="020B0604020202020204" charset="0"/>
                    <a:ea typeface="Roboto Condensed Light" panose="020B0604020202020204" charset="0"/>
                  </a:rPr>
                  <a:t> possible solutions!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C8863BB-3256-4B02-83A2-C61C96570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927" y="1929970"/>
                <a:ext cx="2186160" cy="738664"/>
              </a:xfrm>
              <a:prstGeom prst="rect">
                <a:avLst/>
              </a:prstGeom>
              <a:blipFill>
                <a:blip r:embed="rId3"/>
                <a:stretch>
                  <a:fillRect l="-1156" t="-1695" r="-578" b="-678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8595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53"/>
          <p:cNvSpPr txBox="1"/>
          <p:nvPr/>
        </p:nvSpPr>
        <p:spPr>
          <a:xfrm>
            <a:off x="708293" y="2676819"/>
            <a:ext cx="15405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" name="Google Shape;970;p53">
            <a:extLst>
              <a:ext uri="{FF2B5EF4-FFF2-40B4-BE49-F238E27FC236}">
                <a16:creationId xmlns:a16="http://schemas.microsoft.com/office/drawing/2014/main" id="{626658E5-283C-4133-8232-6DC4F09167CD}"/>
              </a:ext>
            </a:extLst>
          </p:cNvPr>
          <p:cNvSpPr txBox="1"/>
          <p:nvPr/>
        </p:nvSpPr>
        <p:spPr>
          <a:xfrm>
            <a:off x="708293" y="3242107"/>
            <a:ext cx="15405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A3EF2C2-7DFA-420A-BC55-990E10B76344}"/>
              </a:ext>
            </a:extLst>
          </p:cNvPr>
          <p:cNvSpPr txBox="1"/>
          <p:nvPr/>
        </p:nvSpPr>
        <p:spPr>
          <a:xfrm>
            <a:off x="1020725" y="2003993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 1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39" name="Google Shape;968;p53">
            <a:extLst>
              <a:ext uri="{FF2B5EF4-FFF2-40B4-BE49-F238E27FC236}">
                <a16:creationId xmlns:a16="http://schemas.microsoft.com/office/drawing/2014/main" id="{17CAA09B-E42D-49E1-8874-56417354F3D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964900" y="244535"/>
            <a:ext cx="3214200" cy="631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PRUNING THE TREE</a:t>
            </a:r>
            <a:endParaRPr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B09BB1-1BC5-402B-BEDB-DF1EB57C6F95}"/>
              </a:ext>
            </a:extLst>
          </p:cNvPr>
          <p:cNvSpPr txBox="1"/>
          <p:nvPr/>
        </p:nvSpPr>
        <p:spPr>
          <a:xfrm>
            <a:off x="708293" y="841145"/>
            <a:ext cx="4099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We need a strategy to expand only promising branches: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54EF61-971A-4DDC-853C-54A432ACBA97}"/>
                  </a:ext>
                </a:extLst>
              </p:cNvPr>
              <p:cNvSpPr txBox="1"/>
              <p:nvPr/>
            </p:nvSpPr>
            <p:spPr>
              <a:xfrm>
                <a:off x="708292" y="1128040"/>
                <a:ext cx="445044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We expanded only the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 best branches (with the lower loss).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54EF61-971A-4DDC-853C-54A432ACB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92" y="1128040"/>
                <a:ext cx="4450447" cy="307777"/>
              </a:xfrm>
              <a:prstGeom prst="rect">
                <a:avLst/>
              </a:prstGeom>
              <a:blipFill>
                <a:blip r:embed="rId3"/>
                <a:stretch>
                  <a:fillRect l="-284" t="-3846" b="-153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334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9" name="Google Shape;969;p53"/>
          <p:cNvCxnSpPr>
            <a:cxnSpLocks/>
            <a:stCxn id="970" idx="3"/>
            <a:endCxn id="971" idx="1"/>
          </p:cNvCxnSpPr>
          <p:nvPr/>
        </p:nvCxnSpPr>
        <p:spPr>
          <a:xfrm flipV="1">
            <a:off x="2248793" y="2625567"/>
            <a:ext cx="769050" cy="23440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2" name="Google Shape;972;p53"/>
          <p:cNvCxnSpPr>
            <a:cxnSpLocks/>
            <a:stCxn id="973" idx="1"/>
            <a:endCxn id="970" idx="3"/>
          </p:cNvCxnSpPr>
          <p:nvPr/>
        </p:nvCxnSpPr>
        <p:spPr>
          <a:xfrm rot="10800000" flipV="1">
            <a:off x="2248793" y="2071013"/>
            <a:ext cx="769050" cy="78895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70" name="Google Shape;970;p53"/>
          <p:cNvSpPr txBox="1"/>
          <p:nvPr/>
        </p:nvSpPr>
        <p:spPr>
          <a:xfrm>
            <a:off x="708293" y="2676819"/>
            <a:ext cx="15405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3" name="Google Shape;973;p53"/>
          <p:cNvSpPr txBox="1"/>
          <p:nvPr/>
        </p:nvSpPr>
        <p:spPr>
          <a:xfrm>
            <a:off x="3017843" y="1887863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1" name="Google Shape;971;p53"/>
          <p:cNvSpPr txBox="1"/>
          <p:nvPr/>
        </p:nvSpPr>
        <p:spPr>
          <a:xfrm>
            <a:off x="3017843" y="2442417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6" name="Google Shape;969;p53">
            <a:extLst>
              <a:ext uri="{FF2B5EF4-FFF2-40B4-BE49-F238E27FC236}">
                <a16:creationId xmlns:a16="http://schemas.microsoft.com/office/drawing/2014/main" id="{860AA37A-7191-4547-8013-C841EFE6CB79}"/>
              </a:ext>
            </a:extLst>
          </p:cNvPr>
          <p:cNvCxnSpPr>
            <a:cxnSpLocks/>
            <a:stCxn id="32" idx="3"/>
            <a:endCxn id="34" idx="1"/>
          </p:cNvCxnSpPr>
          <p:nvPr/>
        </p:nvCxnSpPr>
        <p:spPr>
          <a:xfrm>
            <a:off x="2248793" y="3425257"/>
            <a:ext cx="785107" cy="74317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7" name="Google Shape;972;p53">
            <a:extLst>
              <a:ext uri="{FF2B5EF4-FFF2-40B4-BE49-F238E27FC236}">
                <a16:creationId xmlns:a16="http://schemas.microsoft.com/office/drawing/2014/main" id="{DFF6B29C-1CE6-4702-83EA-FA80AAC7576E}"/>
              </a:ext>
            </a:extLst>
          </p:cNvPr>
          <p:cNvCxnSpPr>
            <a:cxnSpLocks/>
            <a:stCxn id="33" idx="1"/>
            <a:endCxn id="32" idx="3"/>
          </p:cNvCxnSpPr>
          <p:nvPr/>
        </p:nvCxnSpPr>
        <p:spPr>
          <a:xfrm rot="10800000">
            <a:off x="2248794" y="3425257"/>
            <a:ext cx="785107" cy="1831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2" name="Google Shape;970;p53">
            <a:extLst>
              <a:ext uri="{FF2B5EF4-FFF2-40B4-BE49-F238E27FC236}">
                <a16:creationId xmlns:a16="http://schemas.microsoft.com/office/drawing/2014/main" id="{626658E5-283C-4133-8232-6DC4F09167CD}"/>
              </a:ext>
            </a:extLst>
          </p:cNvPr>
          <p:cNvSpPr txBox="1"/>
          <p:nvPr/>
        </p:nvSpPr>
        <p:spPr>
          <a:xfrm>
            <a:off x="708293" y="3242107"/>
            <a:ext cx="15405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" name="Google Shape;973;p53">
            <a:extLst>
              <a:ext uri="{FF2B5EF4-FFF2-40B4-BE49-F238E27FC236}">
                <a16:creationId xmlns:a16="http://schemas.microsoft.com/office/drawing/2014/main" id="{D62A8C0E-0500-4180-AF5A-65D998BD31F5}"/>
              </a:ext>
            </a:extLst>
          </p:cNvPr>
          <p:cNvSpPr txBox="1"/>
          <p:nvPr/>
        </p:nvSpPr>
        <p:spPr>
          <a:xfrm>
            <a:off x="3033900" y="3425257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" name="Google Shape;971;p53">
            <a:extLst>
              <a:ext uri="{FF2B5EF4-FFF2-40B4-BE49-F238E27FC236}">
                <a16:creationId xmlns:a16="http://schemas.microsoft.com/office/drawing/2014/main" id="{79B366E6-7904-4670-885C-8F02F9D6D9C1}"/>
              </a:ext>
            </a:extLst>
          </p:cNvPr>
          <p:cNvSpPr txBox="1"/>
          <p:nvPr/>
        </p:nvSpPr>
        <p:spPr>
          <a:xfrm>
            <a:off x="3033900" y="3985281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A3EF2C2-7DFA-420A-BC55-990E10B76344}"/>
              </a:ext>
            </a:extLst>
          </p:cNvPr>
          <p:cNvSpPr txBox="1"/>
          <p:nvPr/>
        </p:nvSpPr>
        <p:spPr>
          <a:xfrm>
            <a:off x="1020725" y="2003993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 1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C407EF0-0CC1-4D06-9F51-D9585947F275}"/>
              </a:ext>
            </a:extLst>
          </p:cNvPr>
          <p:cNvSpPr txBox="1"/>
          <p:nvPr/>
        </p:nvSpPr>
        <p:spPr>
          <a:xfrm>
            <a:off x="3075801" y="1331216"/>
            <a:ext cx="142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segments 1 and 2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39" name="Google Shape;968;p53">
            <a:extLst>
              <a:ext uri="{FF2B5EF4-FFF2-40B4-BE49-F238E27FC236}">
                <a16:creationId xmlns:a16="http://schemas.microsoft.com/office/drawing/2014/main" id="{17CAA09B-E42D-49E1-8874-56417354F3D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964900" y="244535"/>
            <a:ext cx="3214200" cy="631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PRUNING THE TREE</a:t>
            </a:r>
            <a:endParaRPr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B09BB1-1BC5-402B-BEDB-DF1EB57C6F95}"/>
              </a:ext>
            </a:extLst>
          </p:cNvPr>
          <p:cNvSpPr txBox="1"/>
          <p:nvPr/>
        </p:nvSpPr>
        <p:spPr>
          <a:xfrm>
            <a:off x="708293" y="841145"/>
            <a:ext cx="4099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We need a strategy to expand only promising branches: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1F06EC1-83AD-4EA3-BEFA-5382C61DC68D}"/>
                  </a:ext>
                </a:extLst>
              </p:cNvPr>
              <p:cNvSpPr txBox="1"/>
              <p:nvPr/>
            </p:nvSpPr>
            <p:spPr>
              <a:xfrm>
                <a:off x="698714" y="1290080"/>
                <a:ext cx="12280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w</a:t>
                </a:r>
                <a:r>
                  <a:rPr lang="en-GB" b="0" dirty="0">
                    <a:latin typeface="Roboto Condensed Light" panose="020B0604020202020204" charset="0"/>
                    <a:ea typeface="Roboto Condensed Light" panose="020B0604020202020204" charset="0"/>
                  </a:rPr>
                  <a:t>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𝑘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=3</m:t>
                    </m:r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1F06EC1-83AD-4EA3-BEFA-5382C61DC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14" y="1290080"/>
                <a:ext cx="1228067" cy="307777"/>
              </a:xfrm>
              <a:prstGeom prst="rect">
                <a:avLst/>
              </a:prstGeom>
              <a:blipFill>
                <a:blip r:embed="rId3"/>
                <a:stretch>
                  <a:fillRect l="-1493" t="-4000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25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9" name="Google Shape;969;p53"/>
          <p:cNvCxnSpPr>
            <a:cxnSpLocks/>
            <a:stCxn id="970" idx="3"/>
            <a:endCxn id="971" idx="1"/>
          </p:cNvCxnSpPr>
          <p:nvPr/>
        </p:nvCxnSpPr>
        <p:spPr>
          <a:xfrm flipV="1">
            <a:off x="2248793" y="2625567"/>
            <a:ext cx="769050" cy="23440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2" name="Google Shape;972;p53"/>
          <p:cNvCxnSpPr>
            <a:cxnSpLocks/>
            <a:stCxn id="973" idx="1"/>
            <a:endCxn id="970" idx="3"/>
          </p:cNvCxnSpPr>
          <p:nvPr/>
        </p:nvCxnSpPr>
        <p:spPr>
          <a:xfrm rot="10800000" flipV="1">
            <a:off x="2248793" y="2071013"/>
            <a:ext cx="769050" cy="78895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4" name="Google Shape;974;p53"/>
          <p:cNvCxnSpPr>
            <a:cxnSpLocks/>
            <a:stCxn id="973" idx="3"/>
            <a:endCxn id="975" idx="1"/>
          </p:cNvCxnSpPr>
          <p:nvPr/>
        </p:nvCxnSpPr>
        <p:spPr>
          <a:xfrm flipV="1">
            <a:off x="4555943" y="1936973"/>
            <a:ext cx="537817" cy="13404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6" name="Google Shape;976;p53"/>
          <p:cNvCxnSpPr>
            <a:cxnSpLocks/>
            <a:stCxn id="977" idx="1"/>
            <a:endCxn id="973" idx="3"/>
          </p:cNvCxnSpPr>
          <p:nvPr/>
        </p:nvCxnSpPr>
        <p:spPr>
          <a:xfrm rot="10800000" flipV="1">
            <a:off x="4555944" y="1492413"/>
            <a:ext cx="537817" cy="57859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8" name="Google Shape;978;p53"/>
          <p:cNvCxnSpPr>
            <a:cxnSpLocks/>
            <a:stCxn id="971" idx="3"/>
            <a:endCxn id="979" idx="1"/>
          </p:cNvCxnSpPr>
          <p:nvPr/>
        </p:nvCxnSpPr>
        <p:spPr>
          <a:xfrm flipV="1">
            <a:off x="4555943" y="2404171"/>
            <a:ext cx="537817" cy="22139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80" name="Google Shape;980;p53"/>
          <p:cNvCxnSpPr>
            <a:cxnSpLocks/>
            <a:stCxn id="981" idx="1"/>
            <a:endCxn id="971" idx="3"/>
          </p:cNvCxnSpPr>
          <p:nvPr/>
        </p:nvCxnSpPr>
        <p:spPr>
          <a:xfrm rot="10800000">
            <a:off x="4555944" y="2625567"/>
            <a:ext cx="537817" cy="24580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70" name="Google Shape;970;p53"/>
          <p:cNvSpPr txBox="1"/>
          <p:nvPr/>
        </p:nvSpPr>
        <p:spPr>
          <a:xfrm>
            <a:off x="708293" y="2676819"/>
            <a:ext cx="15405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3" name="Google Shape;973;p53"/>
          <p:cNvSpPr txBox="1"/>
          <p:nvPr/>
        </p:nvSpPr>
        <p:spPr>
          <a:xfrm>
            <a:off x="3017843" y="1887863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1" name="Google Shape;971;p53"/>
          <p:cNvSpPr txBox="1"/>
          <p:nvPr/>
        </p:nvSpPr>
        <p:spPr>
          <a:xfrm>
            <a:off x="3017843" y="2442417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9" name="Google Shape;979;p53"/>
          <p:cNvSpPr txBox="1"/>
          <p:nvPr/>
        </p:nvSpPr>
        <p:spPr>
          <a:xfrm>
            <a:off x="5093760" y="2221021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81" name="Google Shape;981;p53"/>
          <p:cNvSpPr txBox="1"/>
          <p:nvPr/>
        </p:nvSpPr>
        <p:spPr>
          <a:xfrm>
            <a:off x="5093760" y="2688219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5" name="Google Shape;975;p53"/>
          <p:cNvSpPr txBox="1"/>
          <p:nvPr/>
        </p:nvSpPr>
        <p:spPr>
          <a:xfrm>
            <a:off x="5093760" y="1753823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</a:t>
            </a:r>
            <a:endParaRPr sz="16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7" name="Google Shape;977;p53"/>
          <p:cNvSpPr txBox="1"/>
          <p:nvPr/>
        </p:nvSpPr>
        <p:spPr>
          <a:xfrm>
            <a:off x="5093760" y="1309264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6" name="Google Shape;969;p53">
            <a:extLst>
              <a:ext uri="{FF2B5EF4-FFF2-40B4-BE49-F238E27FC236}">
                <a16:creationId xmlns:a16="http://schemas.microsoft.com/office/drawing/2014/main" id="{860AA37A-7191-4547-8013-C841EFE6CB79}"/>
              </a:ext>
            </a:extLst>
          </p:cNvPr>
          <p:cNvCxnSpPr>
            <a:cxnSpLocks/>
            <a:stCxn id="32" idx="3"/>
            <a:endCxn id="34" idx="1"/>
          </p:cNvCxnSpPr>
          <p:nvPr/>
        </p:nvCxnSpPr>
        <p:spPr>
          <a:xfrm>
            <a:off x="2248793" y="3425257"/>
            <a:ext cx="785107" cy="74317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7" name="Google Shape;972;p53">
            <a:extLst>
              <a:ext uri="{FF2B5EF4-FFF2-40B4-BE49-F238E27FC236}">
                <a16:creationId xmlns:a16="http://schemas.microsoft.com/office/drawing/2014/main" id="{DFF6B29C-1CE6-4702-83EA-FA80AAC7576E}"/>
              </a:ext>
            </a:extLst>
          </p:cNvPr>
          <p:cNvCxnSpPr>
            <a:cxnSpLocks/>
            <a:stCxn id="33" idx="1"/>
            <a:endCxn id="32" idx="3"/>
          </p:cNvCxnSpPr>
          <p:nvPr/>
        </p:nvCxnSpPr>
        <p:spPr>
          <a:xfrm rot="10800000">
            <a:off x="2248794" y="3425257"/>
            <a:ext cx="785107" cy="1831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0" name="Google Shape;978;p53">
            <a:extLst>
              <a:ext uri="{FF2B5EF4-FFF2-40B4-BE49-F238E27FC236}">
                <a16:creationId xmlns:a16="http://schemas.microsoft.com/office/drawing/2014/main" id="{9019B834-5245-49C8-8FE9-8125AAC6CB9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4572000" y="4168431"/>
            <a:ext cx="521760" cy="8018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1" name="Google Shape;980;p53">
            <a:extLst>
              <a:ext uri="{FF2B5EF4-FFF2-40B4-BE49-F238E27FC236}">
                <a16:creationId xmlns:a16="http://schemas.microsoft.com/office/drawing/2014/main" id="{907EAA38-228A-4B28-A2E8-D361F0FF9C50}"/>
              </a:ext>
            </a:extLst>
          </p:cNvPr>
          <p:cNvCxnSpPr>
            <a:cxnSpLocks/>
            <a:stCxn id="36" idx="1"/>
            <a:endCxn id="34" idx="3"/>
          </p:cNvCxnSpPr>
          <p:nvPr/>
        </p:nvCxnSpPr>
        <p:spPr>
          <a:xfrm rot="10800000">
            <a:off x="4572000" y="4168431"/>
            <a:ext cx="521760" cy="54738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2" name="Google Shape;970;p53">
            <a:extLst>
              <a:ext uri="{FF2B5EF4-FFF2-40B4-BE49-F238E27FC236}">
                <a16:creationId xmlns:a16="http://schemas.microsoft.com/office/drawing/2014/main" id="{626658E5-283C-4133-8232-6DC4F09167CD}"/>
              </a:ext>
            </a:extLst>
          </p:cNvPr>
          <p:cNvSpPr txBox="1"/>
          <p:nvPr/>
        </p:nvSpPr>
        <p:spPr>
          <a:xfrm>
            <a:off x="708293" y="3242107"/>
            <a:ext cx="15405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" name="Google Shape;973;p53">
            <a:extLst>
              <a:ext uri="{FF2B5EF4-FFF2-40B4-BE49-F238E27FC236}">
                <a16:creationId xmlns:a16="http://schemas.microsoft.com/office/drawing/2014/main" id="{D62A8C0E-0500-4180-AF5A-65D998BD31F5}"/>
              </a:ext>
            </a:extLst>
          </p:cNvPr>
          <p:cNvSpPr txBox="1"/>
          <p:nvPr/>
        </p:nvSpPr>
        <p:spPr>
          <a:xfrm>
            <a:off x="3033900" y="3425257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" name="Google Shape;971;p53">
            <a:extLst>
              <a:ext uri="{FF2B5EF4-FFF2-40B4-BE49-F238E27FC236}">
                <a16:creationId xmlns:a16="http://schemas.microsoft.com/office/drawing/2014/main" id="{79B366E6-7904-4670-885C-8F02F9D6D9C1}"/>
              </a:ext>
            </a:extLst>
          </p:cNvPr>
          <p:cNvSpPr txBox="1"/>
          <p:nvPr/>
        </p:nvSpPr>
        <p:spPr>
          <a:xfrm>
            <a:off x="3033900" y="3985281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" name="Google Shape;979;p53">
            <a:extLst>
              <a:ext uri="{FF2B5EF4-FFF2-40B4-BE49-F238E27FC236}">
                <a16:creationId xmlns:a16="http://schemas.microsoft.com/office/drawing/2014/main" id="{FC3D60C8-1F1A-4B37-AA23-F7FFCCADDD8E}"/>
              </a:ext>
            </a:extLst>
          </p:cNvPr>
          <p:cNvSpPr txBox="1"/>
          <p:nvPr/>
        </p:nvSpPr>
        <p:spPr>
          <a:xfrm>
            <a:off x="5093760" y="4065467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" name="Google Shape;981;p53">
            <a:extLst>
              <a:ext uri="{FF2B5EF4-FFF2-40B4-BE49-F238E27FC236}">
                <a16:creationId xmlns:a16="http://schemas.microsoft.com/office/drawing/2014/main" id="{4511456E-A190-46B7-A22F-585489800088}"/>
              </a:ext>
            </a:extLst>
          </p:cNvPr>
          <p:cNvSpPr txBox="1"/>
          <p:nvPr/>
        </p:nvSpPr>
        <p:spPr>
          <a:xfrm>
            <a:off x="5093760" y="4532665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 -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" name="Google Shape;968;p53">
            <a:extLst>
              <a:ext uri="{FF2B5EF4-FFF2-40B4-BE49-F238E27FC236}">
                <a16:creationId xmlns:a16="http://schemas.microsoft.com/office/drawing/2014/main" id="{C6624F63-0AC3-45FC-B36B-4CD7A6BF7C02}"/>
              </a:ext>
            </a:extLst>
          </p:cNvPr>
          <p:cNvSpPr txBox="1">
            <a:spLocks/>
          </p:cNvSpPr>
          <p:nvPr/>
        </p:nvSpPr>
        <p:spPr>
          <a:xfrm>
            <a:off x="7077420" y="1755046"/>
            <a:ext cx="925590" cy="63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GB" sz="3200" dirty="0"/>
              <a:t>. . .</a:t>
            </a:r>
            <a:endParaRPr lang="it-IT" sz="32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A3EF2C2-7DFA-420A-BC55-990E10B76344}"/>
              </a:ext>
            </a:extLst>
          </p:cNvPr>
          <p:cNvSpPr txBox="1"/>
          <p:nvPr/>
        </p:nvSpPr>
        <p:spPr>
          <a:xfrm>
            <a:off x="1020725" y="2003993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 1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C407EF0-0CC1-4D06-9F51-D9585947F275}"/>
              </a:ext>
            </a:extLst>
          </p:cNvPr>
          <p:cNvSpPr txBox="1"/>
          <p:nvPr/>
        </p:nvSpPr>
        <p:spPr>
          <a:xfrm>
            <a:off x="3075801" y="1331216"/>
            <a:ext cx="142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segments 1 and 2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ABFA3E6-1E50-4B4E-9781-E89A0A67F0D6}"/>
              </a:ext>
            </a:extLst>
          </p:cNvPr>
          <p:cNvSpPr txBox="1"/>
          <p:nvPr/>
        </p:nvSpPr>
        <p:spPr>
          <a:xfrm>
            <a:off x="5093760" y="957288"/>
            <a:ext cx="1582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segments 1, 2 and 3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39" name="Google Shape;968;p53">
            <a:extLst>
              <a:ext uri="{FF2B5EF4-FFF2-40B4-BE49-F238E27FC236}">
                <a16:creationId xmlns:a16="http://schemas.microsoft.com/office/drawing/2014/main" id="{17CAA09B-E42D-49E1-8874-56417354F3D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964900" y="244535"/>
            <a:ext cx="3214200" cy="631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PRUNING THE TREE</a:t>
            </a:r>
            <a:endParaRPr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B09BB1-1BC5-402B-BEDB-DF1EB57C6F95}"/>
              </a:ext>
            </a:extLst>
          </p:cNvPr>
          <p:cNvSpPr txBox="1"/>
          <p:nvPr/>
        </p:nvSpPr>
        <p:spPr>
          <a:xfrm>
            <a:off x="708293" y="841145"/>
            <a:ext cx="4099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We need a strategy to expand only promising branches: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135C7F-DE19-409D-A19B-E8917EBDE993}"/>
                  </a:ext>
                </a:extLst>
              </p:cNvPr>
              <p:cNvSpPr txBox="1"/>
              <p:nvPr/>
            </p:nvSpPr>
            <p:spPr>
              <a:xfrm>
                <a:off x="7077420" y="2902037"/>
                <a:ext cx="188861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In our experiments we chose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135C7F-DE19-409D-A19B-E8917EBDE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420" y="2902037"/>
                <a:ext cx="1888613" cy="523220"/>
              </a:xfrm>
              <a:prstGeom prst="rect">
                <a:avLst/>
              </a:prstGeom>
              <a:blipFill>
                <a:blip r:embed="rId3"/>
                <a:stretch>
                  <a:fillRect l="-968" t="-2326" b="-116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50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33;p39">
            <a:extLst>
              <a:ext uri="{FF2B5EF4-FFF2-40B4-BE49-F238E27FC236}">
                <a16:creationId xmlns:a16="http://schemas.microsoft.com/office/drawing/2014/main" id="{ADAAC11B-3ECB-4E42-AE8B-AC678769C202}"/>
              </a:ext>
            </a:extLst>
          </p:cNvPr>
          <p:cNvSpPr txBox="1">
            <a:spLocks/>
          </p:cNvSpPr>
          <p:nvPr/>
        </p:nvSpPr>
        <p:spPr>
          <a:xfrm>
            <a:off x="2649450" y="-202394"/>
            <a:ext cx="3845100" cy="16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MAKING THE PROBLEM WELL-CONDITIONED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081368-CC76-4B97-A628-2CF5284D4F40}"/>
                  </a:ext>
                </a:extLst>
              </p:cNvPr>
              <p:cNvSpPr txBox="1"/>
              <p:nvPr/>
            </p:nvSpPr>
            <p:spPr>
              <a:xfrm>
                <a:off x="1386840" y="1583446"/>
                <a:ext cx="7437120" cy="2889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800" b="0" i="0" u="none" strike="noStrike" baseline="0" dirty="0">
                    <a:latin typeface="Roboto Condensed Light" panose="020B0604020202020204" charset="0"/>
                    <a:ea typeface="Roboto Condensed Light" panose="020B0604020202020204" charset="0"/>
                  </a:rPr>
                  <a:t>By taking the segments independently, it may be the case in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u="none" strike="noStrike" baseline="0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</m:ctrlPr>
                      </m:sSubPr>
                      <m:e>
                        <m:r>
                          <a:rPr lang="en-GB" sz="1800" b="0" i="1" u="none" strike="noStrike" baseline="0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𝑌</m:t>
                        </m:r>
                      </m:e>
                      <m:sub>
                        <m:r>
                          <a:rPr lang="en-GB" sz="1800" b="0" i="1" u="none" strike="noStrike" baseline="0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𝑠𝑒</m:t>
                        </m:r>
                        <m:sSub>
                          <m:sSubPr>
                            <m:ctrlPr>
                              <a:rPr lang="en-GB" sz="1800" b="0" i="1" u="none" strike="noStrike" baseline="0" smtClean="0">
                                <a:latin typeface="Cambria Math" panose="02040503050406030204" pitchFamily="18" charset="0"/>
                                <a:ea typeface="Roboto Condensed Light" panose="020B0604020202020204" charset="0"/>
                              </a:rPr>
                            </m:ctrlPr>
                          </m:sSubPr>
                          <m:e>
                            <m:r>
                              <a:rPr lang="en-GB" sz="1800" b="0" i="1" u="none" strike="noStrike" baseline="0" smtClean="0">
                                <a:latin typeface="Cambria Math" panose="02040503050406030204" pitchFamily="18" charset="0"/>
                                <a:ea typeface="Roboto Condensed Light" panose="020B0604020202020204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1800" b="0" i="1" u="none" strike="noStrike" baseline="0" smtClean="0">
                                <a:latin typeface="Cambria Math" panose="02040503050406030204" pitchFamily="18" charset="0"/>
                                <a:ea typeface="Roboto Condensed Light" panose="020B0604020202020204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800" b="0" i="0" u="none" strike="noStrike" baseline="0" dirty="0">
                    <a:latin typeface="Roboto Condensed Light" panose="020B0604020202020204" charset="0"/>
                    <a:ea typeface="Roboto Condensed Light" panose="020B0604020202020204" charset="0"/>
                  </a:rPr>
                  <a:t>  has not full rank. So, we need something to deal with this possibility and always have well defined problems.</a:t>
                </a:r>
              </a:p>
              <a:p>
                <a:pPr algn="l"/>
                <a:endParaRPr lang="en-US" sz="1800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  <a:p>
                <a:pPr algn="l"/>
                <a:r>
                  <a:rPr lang="en-US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First, we need to find a problem that is well-defined</a:t>
                </a:r>
                <a:r>
                  <a:rPr lang="it-IT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. </a:t>
                </a:r>
                <a:r>
                  <a:rPr lang="en-GB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We define a threshold and find a </a:t>
                </a:r>
                <a:r>
                  <a:rPr lang="en-GB" sz="1800" b="1" dirty="0">
                    <a:latin typeface="Roboto Condensed Light" panose="020B0604020202020204" charset="0"/>
                    <a:ea typeface="Roboto Condensed Light" panose="020B0604020202020204" charset="0"/>
                  </a:rPr>
                  <a:t>minimal set of segments</a:t>
                </a:r>
                <a:r>
                  <a:rPr lang="en-GB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 for which the </a:t>
                </a:r>
                <a:r>
                  <a:rPr lang="en-GB" sz="1800" b="1" dirty="0">
                    <a:latin typeface="Roboto Condensed Light" panose="020B0604020202020204" charset="0"/>
                    <a:ea typeface="Roboto Condensed Light" panose="020B0604020202020204" charset="0"/>
                  </a:rPr>
                  <a:t>condition number</a:t>
                </a:r>
                <a:r>
                  <a:rPr lang="en-GB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 of the corresponding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𝑌</m:t>
                    </m:r>
                  </m:oMath>
                </a14:m>
                <a:r>
                  <a:rPr lang="en-GB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 is under the threshold.</a:t>
                </a:r>
              </a:p>
              <a:p>
                <a:pPr algn="l"/>
                <a:endParaRPr lang="en-GB" sz="1800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  <a:p>
                <a:pPr algn="l"/>
                <a:r>
                  <a:rPr lang="en-GB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Then we proceed by analysing the segments in the order that minimize the condition number.</a:t>
                </a:r>
                <a:endParaRPr lang="en-GB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081368-CC76-4B97-A628-2CF5284D4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840" y="1583446"/>
                <a:ext cx="7437120" cy="2889509"/>
              </a:xfrm>
              <a:prstGeom prst="rect">
                <a:avLst/>
              </a:prstGeom>
              <a:blipFill>
                <a:blip r:embed="rId3"/>
                <a:stretch>
                  <a:fillRect l="-738" t="-1055" r="-164" b="-25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9757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5"/>
          <p:cNvSpPr txBox="1">
            <a:spLocks noGrp="1"/>
          </p:cNvSpPr>
          <p:nvPr>
            <p:ph type="ctrTitle" idx="3"/>
          </p:nvPr>
        </p:nvSpPr>
        <p:spPr>
          <a:xfrm>
            <a:off x="2271096" y="1119844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PBPR ALGORITHM</a:t>
            </a:r>
            <a:endParaRPr dirty="0"/>
          </a:p>
        </p:txBody>
      </p:sp>
      <p:sp>
        <p:nvSpPr>
          <p:cNvPr id="499" name="Google Shape;499;p35"/>
          <p:cNvSpPr txBox="1">
            <a:spLocks noGrp="1"/>
          </p:cNvSpPr>
          <p:nvPr>
            <p:ph type="ctrTitle"/>
          </p:nvPr>
        </p:nvSpPr>
        <p:spPr>
          <a:xfrm>
            <a:off x="2271096" y="128572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500" name="Google Shape;500;p35"/>
          <p:cNvSpPr txBox="1">
            <a:spLocks noGrp="1"/>
          </p:cNvSpPr>
          <p:nvPr>
            <p:ph type="title" idx="2"/>
          </p:nvPr>
        </p:nvSpPr>
        <p:spPr>
          <a:xfrm>
            <a:off x="7271756" y="63385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01</a:t>
            </a:r>
            <a:endParaRPr sz="4800" dirty="0"/>
          </a:p>
        </p:txBody>
      </p:sp>
      <p:sp>
        <p:nvSpPr>
          <p:cNvPr id="501" name="Google Shape;501;p35"/>
          <p:cNvSpPr txBox="1">
            <a:spLocks noGrp="1"/>
          </p:cNvSpPr>
          <p:nvPr>
            <p:ph type="title" idx="4"/>
          </p:nvPr>
        </p:nvSpPr>
        <p:spPr>
          <a:xfrm>
            <a:off x="7298050" y="1033301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02</a:t>
            </a:r>
            <a:endParaRPr sz="4800" dirty="0"/>
          </a:p>
        </p:txBody>
      </p:sp>
      <p:sp>
        <p:nvSpPr>
          <p:cNvPr id="502" name="Google Shape;502;p35"/>
          <p:cNvSpPr txBox="1">
            <a:spLocks noGrp="1"/>
          </p:cNvSpPr>
          <p:nvPr>
            <p:ph type="ctrTitle" idx="5"/>
          </p:nvPr>
        </p:nvSpPr>
        <p:spPr>
          <a:xfrm>
            <a:off x="2271096" y="2056354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ESTIMATING SIGNS: TREE ALGORITHM</a:t>
            </a:r>
            <a:endParaRPr dirty="0"/>
          </a:p>
        </p:txBody>
      </p:sp>
      <p:sp>
        <p:nvSpPr>
          <p:cNvPr id="503" name="Google Shape;503;p35"/>
          <p:cNvSpPr txBox="1">
            <a:spLocks noGrp="1"/>
          </p:cNvSpPr>
          <p:nvPr>
            <p:ph type="title" idx="6"/>
          </p:nvPr>
        </p:nvSpPr>
        <p:spPr>
          <a:xfrm>
            <a:off x="7298050" y="2003217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03</a:t>
            </a:r>
            <a:endParaRPr sz="4800" dirty="0"/>
          </a:p>
        </p:txBody>
      </p:sp>
      <p:sp>
        <p:nvSpPr>
          <p:cNvPr id="504" name="Google Shape;504;p35"/>
          <p:cNvSpPr txBox="1">
            <a:spLocks noGrp="1"/>
          </p:cNvSpPr>
          <p:nvPr>
            <p:ph type="ctrTitle" idx="7"/>
          </p:nvPr>
        </p:nvSpPr>
        <p:spPr>
          <a:xfrm>
            <a:off x="2271096" y="3027953"/>
            <a:ext cx="4631100" cy="5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505" name="Google Shape;505;p35"/>
          <p:cNvSpPr txBox="1">
            <a:spLocks noGrp="1"/>
          </p:cNvSpPr>
          <p:nvPr>
            <p:ph type="title" idx="8"/>
          </p:nvPr>
        </p:nvSpPr>
        <p:spPr>
          <a:xfrm>
            <a:off x="7298050" y="2973132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04</a:t>
            </a:r>
            <a:endParaRPr sz="4800" dirty="0"/>
          </a:p>
        </p:txBody>
      </p:sp>
      <p:sp>
        <p:nvSpPr>
          <p:cNvPr id="506" name="Google Shape;506;p35"/>
          <p:cNvSpPr txBox="1">
            <a:spLocks noGrp="1"/>
          </p:cNvSpPr>
          <p:nvPr>
            <p:ph type="subTitle" idx="1"/>
          </p:nvPr>
        </p:nvSpPr>
        <p:spPr>
          <a:xfrm flipH="1">
            <a:off x="2640676" y="3466908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of the experiments on 1R and 3R robot</a:t>
            </a:r>
            <a:endParaRPr dirty="0"/>
          </a:p>
        </p:txBody>
      </p:sp>
      <p:sp>
        <p:nvSpPr>
          <p:cNvPr id="507" name="Google Shape;507;p35"/>
          <p:cNvSpPr txBox="1">
            <a:spLocks noGrp="1"/>
          </p:cNvSpPr>
          <p:nvPr>
            <p:ph type="subTitle" idx="9"/>
          </p:nvPr>
        </p:nvSpPr>
        <p:spPr>
          <a:xfrm flipH="1">
            <a:off x="2640676" y="2466623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Torque sign estimation</a:t>
            </a:r>
            <a:endParaRPr dirty="0"/>
          </a:p>
        </p:txBody>
      </p:sp>
      <p:sp>
        <p:nvSpPr>
          <p:cNvPr id="508" name="Google Shape;508;p35"/>
          <p:cNvSpPr txBox="1">
            <a:spLocks noGrp="1"/>
          </p:cNvSpPr>
          <p:nvPr>
            <p:ph type="subTitle" idx="13"/>
          </p:nvPr>
        </p:nvSpPr>
        <p:spPr>
          <a:xfrm flipH="1">
            <a:off x="2640676" y="1501981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Dynamic Identification of Robot Parameters</a:t>
            </a:r>
            <a:endParaRPr dirty="0"/>
          </a:p>
        </p:txBody>
      </p:sp>
      <p:sp>
        <p:nvSpPr>
          <p:cNvPr id="509" name="Google Shape;509;p35"/>
          <p:cNvSpPr txBox="1">
            <a:spLocks noGrp="1"/>
          </p:cNvSpPr>
          <p:nvPr>
            <p:ph type="subTitle" idx="14"/>
          </p:nvPr>
        </p:nvSpPr>
        <p:spPr>
          <a:xfrm flipH="1">
            <a:off x="2640676" y="513747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Description of the project</a:t>
            </a:r>
            <a:endParaRPr dirty="0"/>
          </a:p>
        </p:txBody>
      </p:sp>
      <p:sp>
        <p:nvSpPr>
          <p:cNvPr id="14" name="Google Shape;505;p35">
            <a:extLst>
              <a:ext uri="{FF2B5EF4-FFF2-40B4-BE49-F238E27FC236}">
                <a16:creationId xmlns:a16="http://schemas.microsoft.com/office/drawing/2014/main" id="{0F11401C-2788-FA43-AF8B-DDF60735C7D7}"/>
              </a:ext>
            </a:extLst>
          </p:cNvPr>
          <p:cNvSpPr txBox="1">
            <a:spLocks/>
          </p:cNvSpPr>
          <p:nvPr/>
        </p:nvSpPr>
        <p:spPr>
          <a:xfrm>
            <a:off x="7298050" y="3943048"/>
            <a:ext cx="1125900" cy="9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Barlow Semi Condensed SemiBold"/>
              <a:buNone/>
              <a:defRPr sz="6000" b="0" i="0" u="none" strike="noStrike" cap="none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" sz="4800" dirty="0"/>
              <a:t>05</a:t>
            </a:r>
          </a:p>
        </p:txBody>
      </p:sp>
      <p:sp>
        <p:nvSpPr>
          <p:cNvPr id="15" name="Google Shape;504;p35">
            <a:extLst>
              <a:ext uri="{FF2B5EF4-FFF2-40B4-BE49-F238E27FC236}">
                <a16:creationId xmlns:a16="http://schemas.microsoft.com/office/drawing/2014/main" id="{BC1CF447-D3B4-9444-8997-79F645CF8C4A}"/>
              </a:ext>
            </a:extLst>
          </p:cNvPr>
          <p:cNvSpPr txBox="1">
            <a:spLocks/>
          </p:cNvSpPr>
          <p:nvPr/>
        </p:nvSpPr>
        <p:spPr>
          <a:xfrm>
            <a:off x="2271096" y="4002014"/>
            <a:ext cx="46311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it-IT" dirty="0"/>
              <a:t>EXTENSION</a:t>
            </a:r>
          </a:p>
        </p:txBody>
      </p:sp>
      <p:sp>
        <p:nvSpPr>
          <p:cNvPr id="16" name="Google Shape;506;p35">
            <a:extLst>
              <a:ext uri="{FF2B5EF4-FFF2-40B4-BE49-F238E27FC236}">
                <a16:creationId xmlns:a16="http://schemas.microsoft.com/office/drawing/2014/main" id="{30EDCBB2-CE2F-DC46-961F-A43080A1987D}"/>
              </a:ext>
            </a:extLst>
          </p:cNvPr>
          <p:cNvSpPr txBox="1">
            <a:spLocks/>
          </p:cNvSpPr>
          <p:nvPr/>
        </p:nvSpPr>
        <p:spPr>
          <a:xfrm flipH="1">
            <a:off x="2469013" y="4392851"/>
            <a:ext cx="46311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-GB" dirty="0"/>
              <a:t>Extension of the algorithm to a real robot (</a:t>
            </a:r>
            <a:r>
              <a:rPr lang="en-GB" dirty="0" err="1"/>
              <a:t>Franka</a:t>
            </a:r>
            <a:r>
              <a:rPr lang="en-GB" dirty="0"/>
              <a:t> </a:t>
            </a:r>
            <a:r>
              <a:rPr lang="en-GB" dirty="0" err="1"/>
              <a:t>Emika</a:t>
            </a:r>
            <a:r>
              <a:rPr lang="en-GB" dirty="0"/>
              <a:t> Panda)</a:t>
            </a:r>
          </a:p>
        </p:txBody>
      </p:sp>
    </p:spTree>
    <p:extLst>
      <p:ext uri="{BB962C8B-B14F-4D97-AF65-F5344CB8AC3E}">
        <p14:creationId xmlns:p14="http://schemas.microsoft.com/office/powerpoint/2010/main" val="1192677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533;p39">
            <a:extLst>
              <a:ext uri="{FF2B5EF4-FFF2-40B4-BE49-F238E27FC236}">
                <a16:creationId xmlns:a16="http://schemas.microsoft.com/office/drawing/2014/main" id="{8EA98DD7-21F5-4C66-BED9-FB71FA10FD94}"/>
              </a:ext>
            </a:extLst>
          </p:cNvPr>
          <p:cNvSpPr txBox="1">
            <a:spLocks/>
          </p:cNvSpPr>
          <p:nvPr/>
        </p:nvSpPr>
        <p:spPr>
          <a:xfrm>
            <a:off x="2649450" y="-202394"/>
            <a:ext cx="3845100" cy="16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MAKING THE PROBLEM WELL-CONDITIONED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FFB453-8D8A-4918-B470-81C4A242F737}"/>
              </a:ext>
            </a:extLst>
          </p:cNvPr>
          <p:cNvSpPr txBox="1"/>
          <p:nvPr/>
        </p:nvSpPr>
        <p:spPr>
          <a:xfrm>
            <a:off x="488632" y="1183397"/>
            <a:ext cx="816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800" b="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Let’s suppose that we found a set of 3 segments yielding a well-defined problem.</a:t>
            </a:r>
            <a:endParaRPr lang="en-GB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23" name="Google Shape;979;p53">
            <a:extLst>
              <a:ext uri="{FF2B5EF4-FFF2-40B4-BE49-F238E27FC236}">
                <a16:creationId xmlns:a16="http://schemas.microsoft.com/office/drawing/2014/main" id="{21790E6F-B57E-46E3-BF38-457276FE7AF8}"/>
              </a:ext>
            </a:extLst>
          </p:cNvPr>
          <p:cNvSpPr txBox="1"/>
          <p:nvPr/>
        </p:nvSpPr>
        <p:spPr>
          <a:xfrm>
            <a:off x="1591693" y="2598646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4" name="Google Shape;981;p53">
            <a:extLst>
              <a:ext uri="{FF2B5EF4-FFF2-40B4-BE49-F238E27FC236}">
                <a16:creationId xmlns:a16="http://schemas.microsoft.com/office/drawing/2014/main" id="{6327FE1E-217D-43DF-A656-008BFC5BD610}"/>
              </a:ext>
            </a:extLst>
          </p:cNvPr>
          <p:cNvSpPr txBox="1"/>
          <p:nvPr/>
        </p:nvSpPr>
        <p:spPr>
          <a:xfrm>
            <a:off x="1591693" y="2957477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5" name="Google Shape;975;p53">
            <a:extLst>
              <a:ext uri="{FF2B5EF4-FFF2-40B4-BE49-F238E27FC236}">
                <a16:creationId xmlns:a16="http://schemas.microsoft.com/office/drawing/2014/main" id="{D842C941-8E47-4881-9543-0CC8600BCDA4}"/>
              </a:ext>
            </a:extLst>
          </p:cNvPr>
          <p:cNvSpPr txBox="1"/>
          <p:nvPr/>
        </p:nvSpPr>
        <p:spPr>
          <a:xfrm>
            <a:off x="1591693" y="2239815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</a:t>
            </a:r>
            <a:endParaRPr sz="16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" name="Google Shape;977;p53">
            <a:extLst>
              <a:ext uri="{FF2B5EF4-FFF2-40B4-BE49-F238E27FC236}">
                <a16:creationId xmlns:a16="http://schemas.microsoft.com/office/drawing/2014/main" id="{921CA33B-F89C-4885-BA82-ED4FC71A5978}"/>
              </a:ext>
            </a:extLst>
          </p:cNvPr>
          <p:cNvSpPr txBox="1"/>
          <p:nvPr/>
        </p:nvSpPr>
        <p:spPr>
          <a:xfrm>
            <a:off x="1591693" y="1880984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" name="Google Shape;979;p53">
            <a:extLst>
              <a:ext uri="{FF2B5EF4-FFF2-40B4-BE49-F238E27FC236}">
                <a16:creationId xmlns:a16="http://schemas.microsoft.com/office/drawing/2014/main" id="{9EE2DCFA-431C-4B9E-A070-94B5F2460E46}"/>
              </a:ext>
            </a:extLst>
          </p:cNvPr>
          <p:cNvSpPr txBox="1"/>
          <p:nvPr/>
        </p:nvSpPr>
        <p:spPr>
          <a:xfrm>
            <a:off x="1591693" y="4033970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" name="Google Shape;981;p53">
            <a:extLst>
              <a:ext uri="{FF2B5EF4-FFF2-40B4-BE49-F238E27FC236}">
                <a16:creationId xmlns:a16="http://schemas.microsoft.com/office/drawing/2014/main" id="{2A9FEDD9-EB4B-4AD6-A99B-FA749BFCA08E}"/>
              </a:ext>
            </a:extLst>
          </p:cNvPr>
          <p:cNvSpPr txBox="1"/>
          <p:nvPr/>
        </p:nvSpPr>
        <p:spPr>
          <a:xfrm>
            <a:off x="1591693" y="4392801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 -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" name="Google Shape;975;p53">
            <a:extLst>
              <a:ext uri="{FF2B5EF4-FFF2-40B4-BE49-F238E27FC236}">
                <a16:creationId xmlns:a16="http://schemas.microsoft.com/office/drawing/2014/main" id="{DD4885EC-75EC-4848-81EA-59CA758E05AA}"/>
              </a:ext>
            </a:extLst>
          </p:cNvPr>
          <p:cNvSpPr txBox="1"/>
          <p:nvPr/>
        </p:nvSpPr>
        <p:spPr>
          <a:xfrm>
            <a:off x="1591693" y="3675139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 -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0" name="Google Shape;977;p53">
            <a:extLst>
              <a:ext uri="{FF2B5EF4-FFF2-40B4-BE49-F238E27FC236}">
                <a16:creationId xmlns:a16="http://schemas.microsoft.com/office/drawing/2014/main" id="{1EC355C7-C97E-4903-A026-835165B25D55}"/>
              </a:ext>
            </a:extLst>
          </p:cNvPr>
          <p:cNvSpPr txBox="1"/>
          <p:nvPr/>
        </p:nvSpPr>
        <p:spPr>
          <a:xfrm>
            <a:off x="1591693" y="3316308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 +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31" name="Google Shape;978;p53">
            <a:extLst>
              <a:ext uri="{FF2B5EF4-FFF2-40B4-BE49-F238E27FC236}">
                <a16:creationId xmlns:a16="http://schemas.microsoft.com/office/drawing/2014/main" id="{C7485F54-9D0B-49FE-A135-A72E5D225A04}"/>
              </a:ext>
            </a:extLst>
          </p:cNvPr>
          <p:cNvCxnSpPr>
            <a:cxnSpLocks/>
            <a:stCxn id="25" idx="3"/>
            <a:endCxn id="33" idx="1"/>
          </p:cNvCxnSpPr>
          <p:nvPr/>
        </p:nvCxnSpPr>
        <p:spPr>
          <a:xfrm flipV="1">
            <a:off x="2747290" y="2090481"/>
            <a:ext cx="620372" cy="30069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2" name="Google Shape;980;p53">
            <a:extLst>
              <a:ext uri="{FF2B5EF4-FFF2-40B4-BE49-F238E27FC236}">
                <a16:creationId xmlns:a16="http://schemas.microsoft.com/office/drawing/2014/main" id="{F0C215ED-7D44-46BC-8262-D1B6D8B7C736}"/>
              </a:ext>
            </a:extLst>
          </p:cNvPr>
          <p:cNvCxnSpPr>
            <a:cxnSpLocks/>
            <a:stCxn id="34" idx="1"/>
            <a:endCxn id="25" idx="3"/>
          </p:cNvCxnSpPr>
          <p:nvPr/>
        </p:nvCxnSpPr>
        <p:spPr>
          <a:xfrm rot="10800000">
            <a:off x="2747290" y="2391179"/>
            <a:ext cx="620372" cy="10163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3" name="Google Shape;979;p53">
            <a:extLst>
              <a:ext uri="{FF2B5EF4-FFF2-40B4-BE49-F238E27FC236}">
                <a16:creationId xmlns:a16="http://schemas.microsoft.com/office/drawing/2014/main" id="{1597A66D-A9EA-40E4-BFFA-1F8A80F6C934}"/>
              </a:ext>
            </a:extLst>
          </p:cNvPr>
          <p:cNvSpPr txBox="1"/>
          <p:nvPr/>
        </p:nvSpPr>
        <p:spPr>
          <a:xfrm>
            <a:off x="3367662" y="1939117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" name="Google Shape;981;p53">
            <a:extLst>
              <a:ext uri="{FF2B5EF4-FFF2-40B4-BE49-F238E27FC236}">
                <a16:creationId xmlns:a16="http://schemas.microsoft.com/office/drawing/2014/main" id="{DFCC3D34-8BEB-480C-94B5-557F3C5E72D2}"/>
              </a:ext>
            </a:extLst>
          </p:cNvPr>
          <p:cNvSpPr txBox="1"/>
          <p:nvPr/>
        </p:nvSpPr>
        <p:spPr>
          <a:xfrm>
            <a:off x="3367662" y="2341453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35" name="Google Shape;978;p53">
            <a:extLst>
              <a:ext uri="{FF2B5EF4-FFF2-40B4-BE49-F238E27FC236}">
                <a16:creationId xmlns:a16="http://schemas.microsoft.com/office/drawing/2014/main" id="{A4154835-5053-43FB-99B5-1F6E041F8E11}"/>
              </a:ext>
            </a:extLst>
          </p:cNvPr>
          <p:cNvCxnSpPr>
            <a:cxnSpLocks/>
            <a:stCxn id="23" idx="3"/>
            <a:endCxn id="37" idx="1"/>
          </p:cNvCxnSpPr>
          <p:nvPr/>
        </p:nvCxnSpPr>
        <p:spPr>
          <a:xfrm>
            <a:off x="2747290" y="2750010"/>
            <a:ext cx="620372" cy="14514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6" name="Google Shape;980;p53">
            <a:extLst>
              <a:ext uri="{FF2B5EF4-FFF2-40B4-BE49-F238E27FC236}">
                <a16:creationId xmlns:a16="http://schemas.microsoft.com/office/drawing/2014/main" id="{F8743E9A-D57E-4C46-AC94-84D50E2C1EDA}"/>
              </a:ext>
            </a:extLst>
          </p:cNvPr>
          <p:cNvCxnSpPr>
            <a:cxnSpLocks/>
            <a:stCxn id="38" idx="1"/>
            <a:endCxn id="23" idx="3"/>
          </p:cNvCxnSpPr>
          <p:nvPr/>
        </p:nvCxnSpPr>
        <p:spPr>
          <a:xfrm rot="10800000">
            <a:off x="2747290" y="2750010"/>
            <a:ext cx="620372" cy="53064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7" name="Google Shape;979;p53">
            <a:extLst>
              <a:ext uri="{FF2B5EF4-FFF2-40B4-BE49-F238E27FC236}">
                <a16:creationId xmlns:a16="http://schemas.microsoft.com/office/drawing/2014/main" id="{1C20BD61-A997-4BAB-B2E9-45DB8BC0D2B6}"/>
              </a:ext>
            </a:extLst>
          </p:cNvPr>
          <p:cNvSpPr txBox="1"/>
          <p:nvPr/>
        </p:nvSpPr>
        <p:spPr>
          <a:xfrm>
            <a:off x="3367662" y="2743789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" name="Google Shape;981;p53">
            <a:extLst>
              <a:ext uri="{FF2B5EF4-FFF2-40B4-BE49-F238E27FC236}">
                <a16:creationId xmlns:a16="http://schemas.microsoft.com/office/drawing/2014/main" id="{6DA71753-8F00-40EF-BB13-7AF6C7F851E8}"/>
              </a:ext>
            </a:extLst>
          </p:cNvPr>
          <p:cNvSpPr txBox="1"/>
          <p:nvPr/>
        </p:nvSpPr>
        <p:spPr>
          <a:xfrm>
            <a:off x="3367662" y="3129292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39" name="Google Shape;978;p53">
            <a:extLst>
              <a:ext uri="{FF2B5EF4-FFF2-40B4-BE49-F238E27FC236}">
                <a16:creationId xmlns:a16="http://schemas.microsoft.com/office/drawing/2014/main" id="{E7F07289-03B5-48B9-9F78-ABC39A604411}"/>
              </a:ext>
            </a:extLst>
          </p:cNvPr>
          <p:cNvCxnSpPr>
            <a:cxnSpLocks/>
            <a:stCxn id="29" idx="3"/>
            <a:endCxn id="41" idx="1"/>
          </p:cNvCxnSpPr>
          <p:nvPr/>
        </p:nvCxnSpPr>
        <p:spPr>
          <a:xfrm flipV="1">
            <a:off x="2747290" y="3677218"/>
            <a:ext cx="620371" cy="14928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0" name="Google Shape;980;p53">
            <a:extLst>
              <a:ext uri="{FF2B5EF4-FFF2-40B4-BE49-F238E27FC236}">
                <a16:creationId xmlns:a16="http://schemas.microsoft.com/office/drawing/2014/main" id="{AC402D4A-42C3-42A7-88A1-755C88BCDAE8}"/>
              </a:ext>
            </a:extLst>
          </p:cNvPr>
          <p:cNvCxnSpPr>
            <a:cxnSpLocks/>
            <a:stCxn id="42" idx="1"/>
            <a:endCxn id="29" idx="3"/>
          </p:cNvCxnSpPr>
          <p:nvPr/>
        </p:nvCxnSpPr>
        <p:spPr>
          <a:xfrm rot="10800000">
            <a:off x="2747290" y="3826504"/>
            <a:ext cx="620370" cy="25626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1" name="Google Shape;979;p53">
            <a:extLst>
              <a:ext uri="{FF2B5EF4-FFF2-40B4-BE49-F238E27FC236}">
                <a16:creationId xmlns:a16="http://schemas.microsoft.com/office/drawing/2014/main" id="{D7C4E775-6DED-47E9-AC25-E80E8CC455B3}"/>
              </a:ext>
            </a:extLst>
          </p:cNvPr>
          <p:cNvSpPr txBox="1"/>
          <p:nvPr/>
        </p:nvSpPr>
        <p:spPr>
          <a:xfrm>
            <a:off x="3367661" y="3525854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" name="Google Shape;981;p53">
            <a:extLst>
              <a:ext uri="{FF2B5EF4-FFF2-40B4-BE49-F238E27FC236}">
                <a16:creationId xmlns:a16="http://schemas.microsoft.com/office/drawing/2014/main" id="{7A537F3E-EB18-427D-8454-63FDDB440016}"/>
              </a:ext>
            </a:extLst>
          </p:cNvPr>
          <p:cNvSpPr txBox="1"/>
          <p:nvPr/>
        </p:nvSpPr>
        <p:spPr>
          <a:xfrm>
            <a:off x="3367660" y="3931400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+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46" name="Google Shape;978;p53">
            <a:extLst>
              <a:ext uri="{FF2B5EF4-FFF2-40B4-BE49-F238E27FC236}">
                <a16:creationId xmlns:a16="http://schemas.microsoft.com/office/drawing/2014/main" id="{DD888B42-B940-487A-B6A4-40D28B894523}"/>
              </a:ext>
            </a:extLst>
          </p:cNvPr>
          <p:cNvCxnSpPr>
            <a:cxnSpLocks/>
            <a:stCxn id="33" idx="3"/>
            <a:endCxn id="48" idx="1"/>
          </p:cNvCxnSpPr>
          <p:nvPr/>
        </p:nvCxnSpPr>
        <p:spPr>
          <a:xfrm flipV="1">
            <a:off x="4523259" y="2088452"/>
            <a:ext cx="614489" cy="202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7" name="Google Shape;980;p53">
            <a:extLst>
              <a:ext uri="{FF2B5EF4-FFF2-40B4-BE49-F238E27FC236}">
                <a16:creationId xmlns:a16="http://schemas.microsoft.com/office/drawing/2014/main" id="{34403B9C-DDD2-4357-8ADD-30106A9BA9C7}"/>
              </a:ext>
            </a:extLst>
          </p:cNvPr>
          <p:cNvCxnSpPr>
            <a:cxnSpLocks/>
            <a:stCxn id="49" idx="1"/>
            <a:endCxn id="33" idx="3"/>
          </p:cNvCxnSpPr>
          <p:nvPr/>
        </p:nvCxnSpPr>
        <p:spPr>
          <a:xfrm rot="10800000">
            <a:off x="4523260" y="2090482"/>
            <a:ext cx="614489" cy="400307"/>
          </a:xfrm>
          <a:prstGeom prst="bentConnector3">
            <a:avLst>
              <a:gd name="adj1" fmla="val 22099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8" name="Google Shape;979;p53">
            <a:extLst>
              <a:ext uri="{FF2B5EF4-FFF2-40B4-BE49-F238E27FC236}">
                <a16:creationId xmlns:a16="http://schemas.microsoft.com/office/drawing/2014/main" id="{D17EA1AC-95FE-47E5-9479-AE3072F63D0D}"/>
              </a:ext>
            </a:extLst>
          </p:cNvPr>
          <p:cNvSpPr txBox="1"/>
          <p:nvPr/>
        </p:nvSpPr>
        <p:spPr>
          <a:xfrm>
            <a:off x="5137748" y="1937088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 +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9" name="Google Shape;981;p53">
            <a:extLst>
              <a:ext uri="{FF2B5EF4-FFF2-40B4-BE49-F238E27FC236}">
                <a16:creationId xmlns:a16="http://schemas.microsoft.com/office/drawing/2014/main" id="{A63B9E20-44F1-496B-B4B2-741D1A6BA65E}"/>
              </a:ext>
            </a:extLst>
          </p:cNvPr>
          <p:cNvSpPr txBox="1"/>
          <p:nvPr/>
        </p:nvSpPr>
        <p:spPr>
          <a:xfrm>
            <a:off x="5137748" y="2339424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 </a:t>
            </a: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50" name="Google Shape;978;p53">
            <a:extLst>
              <a:ext uri="{FF2B5EF4-FFF2-40B4-BE49-F238E27FC236}">
                <a16:creationId xmlns:a16="http://schemas.microsoft.com/office/drawing/2014/main" id="{5DB546A3-5002-4EAB-87EC-778F0F89F934}"/>
              </a:ext>
            </a:extLst>
          </p:cNvPr>
          <p:cNvCxnSpPr>
            <a:cxnSpLocks/>
            <a:stCxn id="34" idx="3"/>
            <a:endCxn id="52" idx="1"/>
          </p:cNvCxnSpPr>
          <p:nvPr/>
        </p:nvCxnSpPr>
        <p:spPr>
          <a:xfrm>
            <a:off x="4523259" y="2492817"/>
            <a:ext cx="614489" cy="400307"/>
          </a:xfrm>
          <a:prstGeom prst="bentConnector3">
            <a:avLst>
              <a:gd name="adj1" fmla="val 48837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51" name="Google Shape;980;p53">
            <a:extLst>
              <a:ext uri="{FF2B5EF4-FFF2-40B4-BE49-F238E27FC236}">
                <a16:creationId xmlns:a16="http://schemas.microsoft.com/office/drawing/2014/main" id="{C91764BF-AFE7-48BE-B472-18FB45558893}"/>
              </a:ext>
            </a:extLst>
          </p:cNvPr>
          <p:cNvCxnSpPr>
            <a:cxnSpLocks/>
            <a:stCxn id="53" idx="1"/>
            <a:endCxn id="34" idx="3"/>
          </p:cNvCxnSpPr>
          <p:nvPr/>
        </p:nvCxnSpPr>
        <p:spPr>
          <a:xfrm rot="10800000">
            <a:off x="4523260" y="2492817"/>
            <a:ext cx="614489" cy="785810"/>
          </a:xfrm>
          <a:prstGeom prst="bentConnector3">
            <a:avLst>
              <a:gd name="adj1" fmla="val 51163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2" name="Google Shape;979;p53">
            <a:extLst>
              <a:ext uri="{FF2B5EF4-FFF2-40B4-BE49-F238E27FC236}">
                <a16:creationId xmlns:a16="http://schemas.microsoft.com/office/drawing/2014/main" id="{1EFE322A-8F52-4E26-88E5-4CA0377C9F09}"/>
              </a:ext>
            </a:extLst>
          </p:cNvPr>
          <p:cNvSpPr txBox="1"/>
          <p:nvPr/>
        </p:nvSpPr>
        <p:spPr>
          <a:xfrm>
            <a:off x="5137748" y="2741760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</a:t>
            </a: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3" name="Google Shape;981;p53">
            <a:extLst>
              <a:ext uri="{FF2B5EF4-FFF2-40B4-BE49-F238E27FC236}">
                <a16:creationId xmlns:a16="http://schemas.microsoft.com/office/drawing/2014/main" id="{FB4171F1-F6CB-4F2C-BBC1-340AEB191E70}"/>
              </a:ext>
            </a:extLst>
          </p:cNvPr>
          <p:cNvSpPr txBox="1"/>
          <p:nvPr/>
        </p:nvSpPr>
        <p:spPr>
          <a:xfrm>
            <a:off x="5137748" y="3127263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54" name="Google Shape;978;p53">
            <a:extLst>
              <a:ext uri="{FF2B5EF4-FFF2-40B4-BE49-F238E27FC236}">
                <a16:creationId xmlns:a16="http://schemas.microsoft.com/office/drawing/2014/main" id="{2419547F-D4A2-402F-AE9A-EC06B82906F6}"/>
              </a:ext>
            </a:extLst>
          </p:cNvPr>
          <p:cNvCxnSpPr>
            <a:cxnSpLocks/>
            <a:stCxn id="38" idx="3"/>
            <a:endCxn id="56" idx="1"/>
          </p:cNvCxnSpPr>
          <p:nvPr/>
        </p:nvCxnSpPr>
        <p:spPr>
          <a:xfrm>
            <a:off x="4523259" y="3280656"/>
            <a:ext cx="614488" cy="394533"/>
          </a:xfrm>
          <a:prstGeom prst="bentConnector3">
            <a:avLst>
              <a:gd name="adj1" fmla="val 23261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55" name="Google Shape;980;p53">
            <a:extLst>
              <a:ext uri="{FF2B5EF4-FFF2-40B4-BE49-F238E27FC236}">
                <a16:creationId xmlns:a16="http://schemas.microsoft.com/office/drawing/2014/main" id="{E8566A99-2A90-4125-B0FC-EFA6D30BA9BD}"/>
              </a:ext>
            </a:extLst>
          </p:cNvPr>
          <p:cNvCxnSpPr>
            <a:cxnSpLocks/>
            <a:stCxn id="57" idx="1"/>
            <a:endCxn id="38" idx="3"/>
          </p:cNvCxnSpPr>
          <p:nvPr/>
        </p:nvCxnSpPr>
        <p:spPr>
          <a:xfrm rot="10800000">
            <a:off x="4523260" y="3280657"/>
            <a:ext cx="614487" cy="800079"/>
          </a:xfrm>
          <a:prstGeom prst="bentConnector3">
            <a:avLst>
              <a:gd name="adj1" fmla="val 76739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6" name="Google Shape;979;p53">
            <a:extLst>
              <a:ext uri="{FF2B5EF4-FFF2-40B4-BE49-F238E27FC236}">
                <a16:creationId xmlns:a16="http://schemas.microsoft.com/office/drawing/2014/main" id="{2C903D34-3B3B-4700-803A-60F0BAC60F2D}"/>
              </a:ext>
            </a:extLst>
          </p:cNvPr>
          <p:cNvSpPr txBox="1"/>
          <p:nvPr/>
        </p:nvSpPr>
        <p:spPr>
          <a:xfrm>
            <a:off x="5137747" y="3523825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7" name="Google Shape;981;p53">
            <a:extLst>
              <a:ext uri="{FF2B5EF4-FFF2-40B4-BE49-F238E27FC236}">
                <a16:creationId xmlns:a16="http://schemas.microsoft.com/office/drawing/2014/main" id="{A87D208F-E323-4404-8C01-FC33AD66DD90}"/>
              </a:ext>
            </a:extLst>
          </p:cNvPr>
          <p:cNvSpPr txBox="1"/>
          <p:nvPr/>
        </p:nvSpPr>
        <p:spPr>
          <a:xfrm>
            <a:off x="5137746" y="3929371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1" name="Google Shape;533;p39">
            <a:extLst>
              <a:ext uri="{FF2B5EF4-FFF2-40B4-BE49-F238E27FC236}">
                <a16:creationId xmlns:a16="http://schemas.microsoft.com/office/drawing/2014/main" id="{E2CDA8DE-6B7B-467B-AE21-B1153E7F706F}"/>
              </a:ext>
            </a:extLst>
          </p:cNvPr>
          <p:cNvSpPr txBox="1">
            <a:spLocks/>
          </p:cNvSpPr>
          <p:nvPr/>
        </p:nvSpPr>
        <p:spPr>
          <a:xfrm>
            <a:off x="6509320" y="2690123"/>
            <a:ext cx="1042987" cy="521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4000" dirty="0"/>
              <a:t>…</a:t>
            </a:r>
          </a:p>
        </p:txBody>
      </p:sp>
      <p:sp>
        <p:nvSpPr>
          <p:cNvPr id="72" name="Google Shape;975;p53">
            <a:extLst>
              <a:ext uri="{FF2B5EF4-FFF2-40B4-BE49-F238E27FC236}">
                <a16:creationId xmlns:a16="http://schemas.microsoft.com/office/drawing/2014/main" id="{6BABD5EA-8697-475C-9D8E-C9334371BA83}"/>
              </a:ext>
            </a:extLst>
          </p:cNvPr>
          <p:cNvSpPr txBox="1"/>
          <p:nvPr/>
        </p:nvSpPr>
        <p:spPr>
          <a:xfrm>
            <a:off x="1591691" y="2237737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</a:t>
            </a:r>
            <a:endParaRPr sz="16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3" name="Google Shape;979;p53">
            <a:extLst>
              <a:ext uri="{FF2B5EF4-FFF2-40B4-BE49-F238E27FC236}">
                <a16:creationId xmlns:a16="http://schemas.microsoft.com/office/drawing/2014/main" id="{BD2496F2-64DA-4602-B8B4-A6FA43DADAA2}"/>
              </a:ext>
            </a:extLst>
          </p:cNvPr>
          <p:cNvSpPr txBox="1"/>
          <p:nvPr/>
        </p:nvSpPr>
        <p:spPr>
          <a:xfrm>
            <a:off x="1591691" y="2594490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4" name="Google Shape;975;p53">
            <a:extLst>
              <a:ext uri="{FF2B5EF4-FFF2-40B4-BE49-F238E27FC236}">
                <a16:creationId xmlns:a16="http://schemas.microsoft.com/office/drawing/2014/main" id="{9E9ECD42-74EB-4FAA-9BA5-DDFBE4853F40}"/>
              </a:ext>
            </a:extLst>
          </p:cNvPr>
          <p:cNvSpPr txBox="1"/>
          <p:nvPr/>
        </p:nvSpPr>
        <p:spPr>
          <a:xfrm>
            <a:off x="1591690" y="3675139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 -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C9A580A-1E78-4AD2-A79B-634DDE4C13B6}"/>
              </a:ext>
            </a:extLst>
          </p:cNvPr>
          <p:cNvSpPr txBox="1"/>
          <p:nvPr/>
        </p:nvSpPr>
        <p:spPr>
          <a:xfrm>
            <a:off x="3118435" y="4416022"/>
            <a:ext cx="4676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600" b="1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The next segment is the one that added to the </a:t>
            </a:r>
            <a:r>
              <a:rPr lang="en-GB" sz="1600" b="1" dirty="0">
                <a:latin typeface="Roboto Condensed Light" panose="020B0604020202020204" charset="0"/>
                <a:ea typeface="Roboto Condensed Light" panose="020B0604020202020204" charset="0"/>
              </a:rPr>
              <a:t>others m</a:t>
            </a:r>
            <a:r>
              <a:rPr lang="en-GB" sz="1600" b="1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inimizes the condition number</a:t>
            </a:r>
            <a:r>
              <a:rPr lang="en-GB" sz="1600" b="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.</a:t>
            </a:r>
            <a:endParaRPr lang="en-GB" sz="1200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33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7" grpId="0" animBg="1"/>
      <p:bldP spid="38" grpId="0" animBg="1"/>
      <p:bldP spid="41" grpId="0" animBg="1"/>
      <p:bldP spid="42" grpId="0" animBg="1"/>
      <p:bldP spid="48" grpId="0" animBg="1"/>
      <p:bldP spid="49" grpId="0" animBg="1"/>
      <p:bldP spid="52" grpId="0" animBg="1"/>
      <p:bldP spid="53" grpId="0" animBg="1"/>
      <p:bldP spid="56" grpId="0" animBg="1"/>
      <p:bldP spid="57" grpId="0" animBg="1"/>
      <p:bldP spid="71" grpId="0"/>
      <p:bldP spid="72" grpId="0" animBg="1"/>
      <p:bldP spid="73" grpId="0" animBg="1"/>
      <p:bldP spid="74" grpId="0" animBg="1"/>
      <p:bldP spid="7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D2806E3-292E-45B4-9E1A-7A9EF445C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513989"/>
              </p:ext>
            </p:extLst>
          </p:nvPr>
        </p:nvGraphicFramePr>
        <p:xfrm>
          <a:off x="3140909" y="2115757"/>
          <a:ext cx="1875258" cy="312452"/>
        </p:xfrm>
        <a:graphic>
          <a:graphicData uri="http://schemas.openxmlformats.org/drawingml/2006/table">
            <a:tbl>
              <a:tblPr firstRow="1" bandRow="1">
                <a:tableStyleId>{92F3B814-C1B2-4784-A4D6-7C24A5958A0A}</a:tableStyleId>
              </a:tblPr>
              <a:tblGrid>
                <a:gridCol w="267894">
                  <a:extLst>
                    <a:ext uri="{9D8B030D-6E8A-4147-A177-3AD203B41FA5}">
                      <a16:colId xmlns:a16="http://schemas.microsoft.com/office/drawing/2014/main" val="3368747832"/>
                    </a:ext>
                  </a:extLst>
                </a:gridCol>
                <a:gridCol w="267894">
                  <a:extLst>
                    <a:ext uri="{9D8B030D-6E8A-4147-A177-3AD203B41FA5}">
                      <a16:colId xmlns:a16="http://schemas.microsoft.com/office/drawing/2014/main" val="2528992727"/>
                    </a:ext>
                  </a:extLst>
                </a:gridCol>
                <a:gridCol w="267894">
                  <a:extLst>
                    <a:ext uri="{9D8B030D-6E8A-4147-A177-3AD203B41FA5}">
                      <a16:colId xmlns:a16="http://schemas.microsoft.com/office/drawing/2014/main" val="2822153350"/>
                    </a:ext>
                  </a:extLst>
                </a:gridCol>
                <a:gridCol w="267894">
                  <a:extLst>
                    <a:ext uri="{9D8B030D-6E8A-4147-A177-3AD203B41FA5}">
                      <a16:colId xmlns:a16="http://schemas.microsoft.com/office/drawing/2014/main" val="1467281106"/>
                    </a:ext>
                  </a:extLst>
                </a:gridCol>
                <a:gridCol w="267894">
                  <a:extLst>
                    <a:ext uri="{9D8B030D-6E8A-4147-A177-3AD203B41FA5}">
                      <a16:colId xmlns:a16="http://schemas.microsoft.com/office/drawing/2014/main" val="2941838239"/>
                    </a:ext>
                  </a:extLst>
                </a:gridCol>
                <a:gridCol w="267894">
                  <a:extLst>
                    <a:ext uri="{9D8B030D-6E8A-4147-A177-3AD203B41FA5}">
                      <a16:colId xmlns:a16="http://schemas.microsoft.com/office/drawing/2014/main" val="186405843"/>
                    </a:ext>
                  </a:extLst>
                </a:gridCol>
                <a:gridCol w="267894">
                  <a:extLst>
                    <a:ext uri="{9D8B030D-6E8A-4147-A177-3AD203B41FA5}">
                      <a16:colId xmlns:a16="http://schemas.microsoft.com/office/drawing/2014/main" val="1880838489"/>
                    </a:ext>
                  </a:extLst>
                </a:gridCol>
              </a:tblGrid>
              <a:tr h="312452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49046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26B8D421-8B84-4F46-BC7A-398768646484}"/>
              </a:ext>
            </a:extLst>
          </p:cNvPr>
          <p:cNvSpPr/>
          <p:nvPr/>
        </p:nvSpPr>
        <p:spPr>
          <a:xfrm>
            <a:off x="5865020" y="1792280"/>
            <a:ext cx="1555954" cy="959406"/>
          </a:xfrm>
          <a:prstGeom prst="rect">
            <a:avLst/>
          </a:prstGeom>
          <a:solidFill>
            <a:srgbClr val="99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rgbClr val="434343"/>
                </a:solidFill>
              </a:rPr>
              <a:t>PBPR</a:t>
            </a:r>
          </a:p>
          <a:p>
            <a:pPr algn="ctr"/>
            <a:r>
              <a:rPr lang="en-GB">
                <a:solidFill>
                  <a:srgbClr val="434343"/>
                </a:solidFill>
              </a:rPr>
              <a:t>Algorithm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01BA87-DBE0-41FC-8438-15AED0BDD0C4}"/>
              </a:ext>
            </a:extLst>
          </p:cNvPr>
          <p:cNvSpPr txBox="1"/>
          <p:nvPr/>
        </p:nvSpPr>
        <p:spPr>
          <a:xfrm>
            <a:off x="7848602" y="1797579"/>
            <a:ext cx="13225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physically consistent </a:t>
            </a:r>
            <a:r>
              <a:rPr lang="en-GB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dynamic parameters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7A6BDF4-78A7-4989-9F8C-B391BBACAAA9}"/>
              </a:ext>
            </a:extLst>
          </p:cNvPr>
          <p:cNvSpPr/>
          <p:nvPr/>
        </p:nvSpPr>
        <p:spPr>
          <a:xfrm>
            <a:off x="5292138" y="2115757"/>
            <a:ext cx="412955" cy="312452"/>
          </a:xfrm>
          <a:prstGeom prst="rightArrow">
            <a:avLst/>
          </a:prstGeom>
          <a:solidFill>
            <a:srgbClr val="FF66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1B2E9F49-5B2E-4210-9648-596F1CDC0EDC}"/>
              </a:ext>
            </a:extLst>
          </p:cNvPr>
          <p:cNvSpPr/>
          <p:nvPr/>
        </p:nvSpPr>
        <p:spPr>
          <a:xfrm>
            <a:off x="7580901" y="2115757"/>
            <a:ext cx="412955" cy="312452"/>
          </a:xfrm>
          <a:prstGeom prst="rightArrow">
            <a:avLst/>
          </a:prstGeom>
          <a:solidFill>
            <a:srgbClr val="FF66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51920EF-ADA6-4579-A96C-BF47674C6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43" y="1347751"/>
            <a:ext cx="1623359" cy="1848465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BC5CEA6A-18ED-41E3-8A5D-80A40A14C683}"/>
              </a:ext>
            </a:extLst>
          </p:cNvPr>
          <p:cNvSpPr/>
          <p:nvPr/>
        </p:nvSpPr>
        <p:spPr>
          <a:xfrm>
            <a:off x="2489566" y="2115757"/>
            <a:ext cx="412955" cy="312452"/>
          </a:xfrm>
          <a:prstGeom prst="rightArrow">
            <a:avLst/>
          </a:prstGeom>
          <a:solidFill>
            <a:srgbClr val="FF66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EF88F6-BBAE-4304-BEE6-BC1BFE1731BD}"/>
                  </a:ext>
                </a:extLst>
              </p:cNvPr>
              <p:cNvSpPr txBox="1"/>
              <p:nvPr/>
            </p:nvSpPr>
            <p:spPr>
              <a:xfrm>
                <a:off x="274247" y="3457584"/>
                <a:ext cx="225734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434343"/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Forward pruning (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rgbClr val="434343"/>
                        </a:solidFill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𝑘</m:t>
                    </m:r>
                    <m:r>
                      <a:rPr lang="en-GB" i="1" dirty="0" smtClean="0">
                        <a:solidFill>
                          <a:srgbClr val="434343"/>
                        </a:solidFill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=5</m:t>
                    </m:r>
                  </m:oMath>
                </a14:m>
                <a:r>
                  <a:rPr lang="en-GB" dirty="0">
                    <a:solidFill>
                      <a:srgbClr val="434343"/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);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434343"/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Conditioning the problem;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434343"/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Pattern search;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EF88F6-BBAE-4304-BEE6-BC1BFE173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247" y="3457584"/>
                <a:ext cx="2257349" cy="738664"/>
              </a:xfrm>
              <a:prstGeom prst="rect">
                <a:avLst/>
              </a:prstGeom>
              <a:blipFill>
                <a:blip r:embed="rId4"/>
                <a:stretch>
                  <a:fillRect l="-541" t="-1653" b="-826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A68B51B6-3D55-40EE-B416-F1A381ED2CF8}"/>
              </a:ext>
            </a:extLst>
          </p:cNvPr>
          <p:cNvSpPr txBox="1"/>
          <p:nvPr/>
        </p:nvSpPr>
        <p:spPr>
          <a:xfrm>
            <a:off x="2914797" y="3457584"/>
            <a:ext cx="2327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Best combination of signs (with the lowest loss)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FEC091-63FB-4989-A2B6-B72DFCB7CF33}"/>
              </a:ext>
            </a:extLst>
          </p:cNvPr>
          <p:cNvSpPr txBox="1"/>
          <p:nvPr/>
        </p:nvSpPr>
        <p:spPr>
          <a:xfrm>
            <a:off x="5645640" y="3457584"/>
            <a:ext cx="2327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Simulated annealing</a:t>
            </a:r>
          </a:p>
        </p:txBody>
      </p:sp>
      <p:sp>
        <p:nvSpPr>
          <p:cNvPr id="24" name="Google Shape;533;p39">
            <a:extLst>
              <a:ext uri="{FF2B5EF4-FFF2-40B4-BE49-F238E27FC236}">
                <a16:creationId xmlns:a16="http://schemas.microsoft.com/office/drawing/2014/main" id="{88C5AF1A-F1D9-44A0-9FD1-4B61EDA756FE}"/>
              </a:ext>
            </a:extLst>
          </p:cNvPr>
          <p:cNvSpPr txBox="1">
            <a:spLocks/>
          </p:cNvSpPr>
          <p:nvPr/>
        </p:nvSpPr>
        <p:spPr>
          <a:xfrm>
            <a:off x="2649450" y="-202394"/>
            <a:ext cx="3845100" cy="16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SUMMARIZING</a:t>
            </a:r>
          </a:p>
        </p:txBody>
      </p:sp>
    </p:spTree>
    <p:extLst>
      <p:ext uri="{BB962C8B-B14F-4D97-AF65-F5344CB8AC3E}">
        <p14:creationId xmlns:p14="http://schemas.microsoft.com/office/powerpoint/2010/main" val="1145219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9"/>
          <p:cNvSpPr txBox="1">
            <a:spLocks noGrp="1"/>
          </p:cNvSpPr>
          <p:nvPr>
            <p:ph type="title"/>
          </p:nvPr>
        </p:nvSpPr>
        <p:spPr>
          <a:xfrm>
            <a:off x="690739" y="1440592"/>
            <a:ext cx="2446030" cy="14161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535" name="Google Shape;535;p39"/>
          <p:cNvSpPr txBox="1">
            <a:spLocks noGrp="1"/>
          </p:cNvSpPr>
          <p:nvPr>
            <p:ph type="subTitle" idx="1"/>
          </p:nvPr>
        </p:nvSpPr>
        <p:spPr>
          <a:xfrm>
            <a:off x="484403" y="2423751"/>
            <a:ext cx="2858703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GB" dirty="0"/>
              <a:t>Experiments on 1R and 3R robot</a:t>
            </a: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E779C7AB-52AA-4B4E-911F-B8C2641AAD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98" t="6393" r="34005" b="11959"/>
          <a:stretch/>
        </p:blipFill>
        <p:spPr>
          <a:xfrm>
            <a:off x="5677498" y="2423751"/>
            <a:ext cx="1552745" cy="2527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F9DB6BC-C622-8A40-A437-6579D53370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50" t="11228" r="40148" b="7557"/>
          <a:stretch/>
        </p:blipFill>
        <p:spPr>
          <a:xfrm>
            <a:off x="7406380" y="176486"/>
            <a:ext cx="1541539" cy="25282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6696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5;p47">
            <a:extLst>
              <a:ext uri="{FF2B5EF4-FFF2-40B4-BE49-F238E27FC236}">
                <a16:creationId xmlns:a16="http://schemas.microsoft.com/office/drawing/2014/main" id="{D314607E-2875-41F5-B421-1CC7556703E9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1R ROBOT UNDER GRAVITY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4B4EA44F-05BB-4468-AD4F-5DE13BDE9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124" y="1683277"/>
            <a:ext cx="2072847" cy="28270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Google Shape;655;p47">
            <a:extLst>
              <a:ext uri="{FF2B5EF4-FFF2-40B4-BE49-F238E27FC236}">
                <a16:creationId xmlns:a16="http://schemas.microsoft.com/office/drawing/2014/main" id="{1F796F7A-E6D5-4CE9-A2B9-ADA8ED16C804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Dynamic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E80B56-93A9-46B3-A524-D27FA753B06D}"/>
                  </a:ext>
                </a:extLst>
              </p:cNvPr>
              <p:cNvSpPr txBox="1"/>
              <p:nvPr/>
            </p:nvSpPr>
            <p:spPr>
              <a:xfrm>
                <a:off x="4744248" y="2145356"/>
                <a:ext cx="28684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𝑔𝑚𝑑</m:t>
                      </m:r>
                      <m:func>
                        <m:func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func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̈"/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E80B56-93A9-46B3-A524-D27FA753B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248" y="2145356"/>
                <a:ext cx="2868478" cy="276999"/>
              </a:xfrm>
              <a:prstGeom prst="rect">
                <a:avLst/>
              </a:prstGeom>
              <a:blipFill>
                <a:blip r:embed="rId4"/>
                <a:stretch>
                  <a:fillRect l="-2335" t="-2222" r="-212" b="-377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A22005-C6A0-439A-9126-284563FB79C5}"/>
                  </a:ext>
                </a:extLst>
              </p:cNvPr>
              <p:cNvSpPr txBox="1"/>
              <p:nvPr/>
            </p:nvSpPr>
            <p:spPr>
              <a:xfrm>
                <a:off x="4931927" y="2838543"/>
                <a:ext cx="2493118" cy="5164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GB" sz="18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 sz="1800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func>
                              </m:e>
                              <m:e>
                                <m:acc>
                                  <m:accPr>
                                    <m:chr m:val="̈"/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𝑚𝑑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p>
                                  <m:sSupPr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A22005-C6A0-439A-9126-284563FB7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927" y="2838543"/>
                <a:ext cx="2493118" cy="5164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16E0B2-C230-4FAD-8B9F-D65D50B677A6}"/>
                  </a:ext>
                </a:extLst>
              </p:cNvPr>
              <p:cNvSpPr txBox="1"/>
              <p:nvPr/>
            </p:nvSpPr>
            <p:spPr>
              <a:xfrm>
                <a:off x="5436391" y="3771219"/>
                <a:ext cx="153237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16E0B2-C230-4FAD-8B9F-D65D50B67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391" y="3771219"/>
                <a:ext cx="1532377" cy="276999"/>
              </a:xfrm>
              <a:prstGeom prst="rect">
                <a:avLst/>
              </a:prstGeom>
              <a:blipFill>
                <a:blip r:embed="rId6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571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1R ROBOT UNDER GRAVITY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FAAD-D738-4CBB-8093-110669C1CF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84270" y="1322233"/>
            <a:ext cx="3464329" cy="2550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EAFFA-F5D4-47E7-AEC6-7B57456B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7352" y="1322233"/>
            <a:ext cx="3734648" cy="2800987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A37E3905-AE1A-4386-A7D8-1A706AFD7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8405" y="4085491"/>
            <a:ext cx="2858964" cy="7872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E78847-0D06-44BF-99AD-8EBC252251CF}"/>
                  </a:ext>
                </a:extLst>
              </p:cNvPr>
              <p:cNvSpPr txBox="1"/>
              <p:nvPr/>
            </p:nvSpPr>
            <p:spPr>
              <a:xfrm>
                <a:off x="785132" y="4324041"/>
                <a:ext cx="2673168" cy="31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Coefficients error is: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1.6401⋅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E78847-0D06-44BF-99AD-8EBC25225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32" y="4324041"/>
                <a:ext cx="2673168" cy="310150"/>
              </a:xfrm>
              <a:prstGeom prst="rect">
                <a:avLst/>
              </a:prstGeom>
              <a:blipFill>
                <a:blip r:embed="rId6"/>
                <a:stretch>
                  <a:fillRect l="-472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CAD79E6C-4DC4-C546-A30E-D7456B9BCD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8300" y="4195590"/>
            <a:ext cx="2500193" cy="6324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10">
                <a:extLst>
                  <a:ext uri="{FF2B5EF4-FFF2-40B4-BE49-F238E27FC236}">
                    <a16:creationId xmlns:a16="http://schemas.microsoft.com/office/drawing/2014/main" id="{C89BC524-C12A-A04B-8CE3-260A1C878A15}"/>
                  </a:ext>
                </a:extLst>
              </p:cNvPr>
              <p:cNvSpPr txBox="1"/>
              <p:nvPr/>
            </p:nvSpPr>
            <p:spPr>
              <a:xfrm>
                <a:off x="706900" y="4612935"/>
                <a:ext cx="13375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𝑡𝑟𝑢𝑒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𝑒𝑠𝑡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0" name="TextBox 10">
                <a:extLst>
                  <a:ext uri="{FF2B5EF4-FFF2-40B4-BE49-F238E27FC236}">
                    <a16:creationId xmlns:a16="http://schemas.microsoft.com/office/drawing/2014/main" id="{C89BC524-C12A-A04B-8CE3-260A1C878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00" y="4612935"/>
                <a:ext cx="1337546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ttore 4 5">
            <a:extLst>
              <a:ext uri="{FF2B5EF4-FFF2-40B4-BE49-F238E27FC236}">
                <a16:creationId xmlns:a16="http://schemas.microsoft.com/office/drawing/2014/main" id="{D567779C-02C7-D549-894B-52CEF9992A67}"/>
              </a:ext>
            </a:extLst>
          </p:cNvPr>
          <p:cNvCxnSpPr>
            <a:cxnSpLocks/>
          </p:cNvCxnSpPr>
          <p:nvPr/>
        </p:nvCxnSpPr>
        <p:spPr>
          <a:xfrm rot="5400000">
            <a:off x="1914819" y="4614602"/>
            <a:ext cx="180000" cy="1440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618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1R ROBOT UNDER GRAVITY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FAAD-D738-4CBB-8093-110669C1CF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65310" y="1322233"/>
            <a:ext cx="3464329" cy="2550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EAFFA-F5D4-47E7-AEC6-7B57456B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6106" y="1322233"/>
            <a:ext cx="3729599" cy="279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7E3905-AE1A-4386-A7D8-1A706AFD72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095049" y="4070849"/>
            <a:ext cx="2863139" cy="788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E78847-0D06-44BF-99AD-8EBC252251CF}"/>
                  </a:ext>
                </a:extLst>
              </p:cNvPr>
              <p:cNvSpPr txBox="1"/>
              <p:nvPr/>
            </p:nvSpPr>
            <p:spPr>
              <a:xfrm>
                <a:off x="780877" y="4309974"/>
                <a:ext cx="2671565" cy="31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Coefficients error is: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4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.2554⋅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E78847-0D06-44BF-99AD-8EBC25225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77" y="4309974"/>
                <a:ext cx="2671565" cy="310150"/>
              </a:xfrm>
              <a:prstGeom prst="rect">
                <a:avLst/>
              </a:prstGeom>
              <a:blipFill>
                <a:blip r:embed="rId6"/>
                <a:stretch>
                  <a:fillRect l="-474" t="-4000" b="-16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094E720-CB24-C64B-8D6A-A323D14A8C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2442" y="4150611"/>
            <a:ext cx="2486025" cy="62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04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1R ROBOT UNDER GRAVITY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FAAD-D738-4CBB-8093-110669C1CF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84270" y="1322233"/>
            <a:ext cx="3464329" cy="2550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EAFFA-F5D4-47E7-AEC6-7B57456B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76946" y="1450871"/>
            <a:ext cx="3729599" cy="279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7E3905-AE1A-4386-A7D8-1A706AFD72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153995" y="4218298"/>
            <a:ext cx="2850066" cy="78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E78847-0D06-44BF-99AD-8EBC252251CF}"/>
                  </a:ext>
                </a:extLst>
              </p:cNvPr>
              <p:cNvSpPr txBox="1"/>
              <p:nvPr/>
            </p:nvSpPr>
            <p:spPr>
              <a:xfrm>
                <a:off x="657437" y="4455623"/>
                <a:ext cx="2673168" cy="31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Coefficients error is: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2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.0259⋅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E78847-0D06-44BF-99AD-8EBC25225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37" y="4455623"/>
                <a:ext cx="2673168" cy="310150"/>
              </a:xfrm>
              <a:prstGeom prst="rect">
                <a:avLst/>
              </a:prstGeom>
              <a:blipFill>
                <a:blip r:embed="rId6"/>
                <a:stretch>
                  <a:fillRect l="-472" t="-3846" b="-153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62BE55-4CA0-4632-AD33-25404DAFD1AC}"/>
                  </a:ext>
                </a:extLst>
              </p:cNvPr>
              <p:cNvSpPr txBox="1"/>
              <p:nvPr/>
            </p:nvSpPr>
            <p:spPr>
              <a:xfrm>
                <a:off x="41435" y="849144"/>
                <a:ext cx="3373744" cy="6116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𝑞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𝑡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Roboto Condensed Light" panose="020B060402020202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naryPr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𝑙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=1</m:t>
                          </m:r>
                        </m:sub>
                        <m:sup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𝐿</m:t>
                          </m:r>
                        </m:sup>
                        <m:e>
                          <m:f>
                            <m:f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,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200" b="0" i="0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(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𝑡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1200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,</m:t>
                                  </m:r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sz="1200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GB" sz="1200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200" b="0" i="0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0,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sz="1200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62BE55-4CA0-4632-AD33-25404DAF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5" y="849144"/>
                <a:ext cx="3373744" cy="611642"/>
              </a:xfrm>
              <a:prstGeom prst="rect">
                <a:avLst/>
              </a:prstGeom>
              <a:blipFill>
                <a:blip r:embed="rId7"/>
                <a:stretch>
                  <a:fillRect t="-86000" b="-13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0519BE-2ED9-4141-BF23-55A0F413B0D9}"/>
                  </a:ext>
                </a:extLst>
              </p:cNvPr>
              <p:cNvSpPr txBox="1"/>
              <p:nvPr/>
            </p:nvSpPr>
            <p:spPr>
              <a:xfrm>
                <a:off x="657437" y="1420241"/>
                <a:ext cx="2141740" cy="2918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>
                    <a:latin typeface="Roboto Condensed Light" panose="020B0604020202020204" charset="0"/>
                    <a:ea typeface="Roboto Condensed Light" panose="020B0604020202020204" charset="0"/>
                  </a:rPr>
                  <a:t>We chose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200" b="0" i="0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L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=5</m:t>
                    </m:r>
                  </m:oMath>
                </a14:m>
                <a:r>
                  <a:rPr lang="it-IT" sz="1200" dirty="0">
                    <a:latin typeface="Roboto Condensed Light" panose="020B0604020202020204" charset="0"/>
                    <a:ea typeface="Roboto Condensed Light" panose="020B060402020202020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b="0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𝜔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𝑓</m:t>
                        </m:r>
                      </m:sub>
                    </m:sSub>
                    <m:r>
                      <a:rPr lang="en-GB" sz="1200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=0.2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𝜋</m:t>
                    </m:r>
                  </m:oMath>
                </a14:m>
                <a:endParaRPr lang="it-IT" sz="1200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0519BE-2ED9-4141-BF23-55A0F413B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37" y="1420241"/>
                <a:ext cx="2141740" cy="291811"/>
              </a:xfrm>
              <a:prstGeom prst="rect">
                <a:avLst/>
              </a:prstGeom>
              <a:blipFill>
                <a:blip r:embed="rId8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FD12EF1-BF60-9E45-8F39-010EF72507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7066" y="4300415"/>
            <a:ext cx="2490468" cy="6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13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1R ROBOT UNDER GRAVITY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GB" sz="2400" dirty="0"/>
              <a:t>Validation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C1CB0-28A9-490A-980A-10B2E1EB44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6070" y="1417320"/>
            <a:ext cx="4135120" cy="31013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EE3760-304E-43FF-A5C9-B367802B5B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33620" y="1417320"/>
            <a:ext cx="4135120" cy="310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09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5;p47">
            <a:extLst>
              <a:ext uri="{FF2B5EF4-FFF2-40B4-BE49-F238E27FC236}">
                <a16:creationId xmlns:a16="http://schemas.microsoft.com/office/drawing/2014/main" id="{D314607E-2875-41F5-B421-1CC7556703E9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3R SPATIAL ROBOT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4EA44F-05BB-4468-AD4F-5DE13BDE97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98" t="6393" r="34005" b="11959"/>
          <a:stretch/>
        </p:blipFill>
        <p:spPr>
          <a:xfrm>
            <a:off x="1690805" y="1491197"/>
            <a:ext cx="1972991" cy="32111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Google Shape;655;p47">
            <a:extLst>
              <a:ext uri="{FF2B5EF4-FFF2-40B4-BE49-F238E27FC236}">
                <a16:creationId xmlns:a16="http://schemas.microsoft.com/office/drawing/2014/main" id="{1F796F7A-E6D5-4CE9-A2B9-ADA8ED16C804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Dynamic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E80B56-93A9-46B3-A524-D27FA753B06D}"/>
                  </a:ext>
                </a:extLst>
              </p:cNvPr>
              <p:cNvSpPr txBox="1"/>
              <p:nvPr/>
            </p:nvSpPr>
            <p:spPr>
              <a:xfrm>
                <a:off x="4471620" y="1491197"/>
                <a:ext cx="4863480" cy="3775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br>
                  <a:rPr lang="it-IT" dirty="0"/>
                </a:br>
                <a:endParaRPr lang="it-IT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b>
                              <m:sSubPr>
                                <m:ctrlPr>
                                  <a:rPr lang="it-IT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it-IT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it-IT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it-IT" i="1" dirty="0" smtClean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  <m:sup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𝑧𝑧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𝑧𝑧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 + </m:t>
                        </m:r>
                        <m:sSup>
                          <m:sSup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t-IT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 dirty="0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it-IT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</m:e>
                          <m:sup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  <m:sup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𝑧𝑧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d>
                      <m:d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it-IT" dirty="0"/>
                  <a:t> 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E80B56-93A9-46B3-A524-D27FA753B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620" y="1491197"/>
                <a:ext cx="4863480" cy="3775777"/>
              </a:xfrm>
              <a:prstGeom prst="rect">
                <a:avLst/>
              </a:prstGeom>
              <a:blipFill>
                <a:blip r:embed="rId4"/>
                <a:stretch>
                  <a:fillRect l="-10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16E0B2-C230-4FAD-8B9F-D65D50B677A6}"/>
                  </a:ext>
                </a:extLst>
              </p:cNvPr>
              <p:cNvSpPr txBox="1"/>
              <p:nvPr/>
            </p:nvSpPr>
            <p:spPr>
              <a:xfrm>
                <a:off x="5646423" y="4418676"/>
                <a:ext cx="153237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16E0B2-C230-4FAD-8B9F-D65D50B67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423" y="4418676"/>
                <a:ext cx="1532377" cy="276999"/>
              </a:xfrm>
              <a:prstGeom prst="rect">
                <a:avLst/>
              </a:prstGeom>
              <a:blipFill>
                <a:blip r:embed="rId5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10">
            <a:extLst>
              <a:ext uri="{FF2B5EF4-FFF2-40B4-BE49-F238E27FC236}">
                <a16:creationId xmlns:a16="http://schemas.microsoft.com/office/drawing/2014/main" id="{D3C0046C-1708-1C4C-B745-C87D4F799D5E}"/>
              </a:ext>
            </a:extLst>
          </p:cNvPr>
          <p:cNvSpPr txBox="1"/>
          <p:nvPr/>
        </p:nvSpPr>
        <p:spPr>
          <a:xfrm>
            <a:off x="4953719" y="1515808"/>
            <a:ext cx="2917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The dynamic coefficients we found are: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348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3R SPATIAL ROBOT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FAAD-D738-4CBB-8093-110669C1CF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13802" y="1348150"/>
            <a:ext cx="3671999" cy="2753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EAFFA-F5D4-47E7-AEC6-7B57456B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8199" y="1348150"/>
            <a:ext cx="3670642" cy="27529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D3DF6-0224-BF44-85C7-55FF85F20518}"/>
                  </a:ext>
                </a:extLst>
              </p:cNvPr>
              <p:cNvSpPr txBox="1"/>
              <p:nvPr/>
            </p:nvSpPr>
            <p:spPr>
              <a:xfrm>
                <a:off x="560734" y="4093151"/>
                <a:ext cx="3891193" cy="6981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Roboto Condensed Light" panose="020B060402020202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𝑙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𝐿</m:t>
                          </m:r>
                        </m:sup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,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0,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D3DF6-0224-BF44-85C7-55FF85F20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34" y="4093151"/>
                <a:ext cx="3891193" cy="698140"/>
              </a:xfrm>
              <a:prstGeom prst="rect">
                <a:avLst/>
              </a:prstGeom>
              <a:blipFill>
                <a:blip r:embed="rId5"/>
                <a:stretch>
                  <a:fillRect t="-92857" b="-1482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AD711B53-1F05-495F-A22D-8EC8D11AF79F}"/>
              </a:ext>
            </a:extLst>
          </p:cNvPr>
          <p:cNvSpPr/>
          <p:nvPr/>
        </p:nvSpPr>
        <p:spPr>
          <a:xfrm>
            <a:off x="5722144" y="1560463"/>
            <a:ext cx="450057" cy="4714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332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6"/>
          <p:cNvSpPr txBox="1">
            <a:spLocks noGrp="1"/>
          </p:cNvSpPr>
          <p:nvPr>
            <p:ph type="subTitle" idx="1"/>
          </p:nvPr>
        </p:nvSpPr>
        <p:spPr>
          <a:xfrm>
            <a:off x="1246238" y="1587871"/>
            <a:ext cx="7329949" cy="2986401"/>
          </a:xfrm>
          <a:prstGeom prst="rect">
            <a:avLst/>
          </a:prstGeom>
        </p:spPr>
        <p:txBody>
          <a:bodyPr spcFirstLastPara="1" wrap="none" lIns="91425" tIns="91425" rIns="91425" bIns="91425" anchor="t" anchorCtr="0">
            <a:noAutofit/>
          </a:bodyPr>
          <a:lstStyle/>
          <a:p>
            <a:pPr algn="l"/>
            <a:r>
              <a:rPr lang="en-US" sz="1600" dirty="0"/>
              <a:t>The goal of our work is to perform the dynamic identification of a robot, estimating its </a:t>
            </a:r>
          </a:p>
          <a:p>
            <a:pPr algn="l"/>
            <a:r>
              <a:rPr lang="en-US" sz="1600" dirty="0"/>
              <a:t>dynamic parameters/coefficients by solving an optimization problem.</a:t>
            </a:r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We have dealt with the problem of torque sign lack, as in some real robot (e.g. </a:t>
            </a:r>
            <a:r>
              <a:rPr lang="en-US" sz="1600" b="1" dirty="0"/>
              <a:t>KUKA KR5</a:t>
            </a:r>
            <a:r>
              <a:rPr lang="en-US" sz="1600" dirty="0"/>
              <a:t>),</a:t>
            </a:r>
          </a:p>
          <a:p>
            <a:pPr algn="l"/>
            <a:r>
              <a:rPr lang="en-US" sz="1600" dirty="0"/>
              <a:t>in which we can't use traditional methods for dynamic identification. </a:t>
            </a:r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For this reason, we have developed an algorithm able to estimate torque signs so that</a:t>
            </a:r>
          </a:p>
          <a:p>
            <a:pPr algn="l"/>
            <a:r>
              <a:rPr lang="en-US" sz="1600" dirty="0"/>
              <a:t>we could proceed with the identification using well known strategies.</a:t>
            </a:r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We first studied a simple 1R robot under gravity; then, we moved to a more complex robot,</a:t>
            </a:r>
          </a:p>
          <a:p>
            <a:pPr algn="l"/>
            <a:r>
              <a:rPr lang="en-US" sz="1600" dirty="0"/>
              <a:t>a 3R spatial robot.</a:t>
            </a:r>
            <a:endParaRPr sz="1600" dirty="0"/>
          </a:p>
        </p:txBody>
      </p:sp>
      <p:sp>
        <p:nvSpPr>
          <p:cNvPr id="4" name="Google Shape;533;p39">
            <a:extLst>
              <a:ext uri="{FF2B5EF4-FFF2-40B4-BE49-F238E27FC236}">
                <a16:creationId xmlns:a16="http://schemas.microsoft.com/office/drawing/2014/main" id="{DCB3CF25-935D-48E8-B91C-B8E16B7705C7}"/>
              </a:ext>
            </a:extLst>
          </p:cNvPr>
          <p:cNvSpPr txBox="1">
            <a:spLocks/>
          </p:cNvSpPr>
          <p:nvPr/>
        </p:nvSpPr>
        <p:spPr>
          <a:xfrm>
            <a:off x="2649450" y="-202394"/>
            <a:ext cx="3845100" cy="16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INTRODUCTION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AB6600-C2C8-4015-B86E-F43579230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7469" y="44821"/>
            <a:ext cx="2916919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786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5;p47">
            <a:extLst>
              <a:ext uri="{FF2B5EF4-FFF2-40B4-BE49-F238E27FC236}">
                <a16:creationId xmlns:a16="http://schemas.microsoft.com/office/drawing/2014/main" id="{D314607E-2875-41F5-B421-1CC7556703E9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3R SPATIAL ROBOT</a:t>
            </a:r>
          </a:p>
        </p:txBody>
      </p:sp>
      <p:sp>
        <p:nvSpPr>
          <p:cNvPr id="12" name="Google Shape;655;p47">
            <a:extLst>
              <a:ext uri="{FF2B5EF4-FFF2-40B4-BE49-F238E27FC236}">
                <a16:creationId xmlns:a16="http://schemas.microsoft.com/office/drawing/2014/main" id="{57BED4C7-3896-F549-901B-2BE2BD08657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1</a:t>
            </a:r>
          </a:p>
        </p:txBody>
      </p:sp>
      <p:pic>
        <p:nvPicPr>
          <p:cNvPr id="13" name="Immagine 1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6A3C6D67-8275-5541-AA81-2E6CAA60C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079" y="1290523"/>
            <a:ext cx="2292283" cy="35375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0">
                <a:extLst>
                  <a:ext uri="{FF2B5EF4-FFF2-40B4-BE49-F238E27FC236}">
                    <a16:creationId xmlns:a16="http://schemas.microsoft.com/office/drawing/2014/main" id="{798B12D9-3448-A944-AF4D-94B771C9EA26}"/>
                  </a:ext>
                </a:extLst>
              </p:cNvPr>
              <p:cNvSpPr txBox="1"/>
              <p:nvPr/>
            </p:nvSpPr>
            <p:spPr>
              <a:xfrm>
                <a:off x="6759076" y="2905396"/>
                <a:ext cx="21659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Coefficients error is: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0.0594</m:t>
                    </m:r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5" name="TextBox 10">
                <a:extLst>
                  <a:ext uri="{FF2B5EF4-FFF2-40B4-BE49-F238E27FC236}">
                    <a16:creationId xmlns:a16="http://schemas.microsoft.com/office/drawing/2014/main" id="{798B12D9-3448-A944-AF4D-94B771C9E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076" y="2905396"/>
                <a:ext cx="2165978" cy="307777"/>
              </a:xfrm>
              <a:prstGeom prst="rect">
                <a:avLst/>
              </a:prstGeom>
              <a:blipFill>
                <a:blip r:embed="rId4"/>
                <a:stretch>
                  <a:fillRect l="-1170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2C66B284-BB7C-1B4E-8E4C-E481BAD93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9611" y="2083137"/>
            <a:ext cx="2229499" cy="195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946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3R SPATIAL ROBOT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FAAD-D738-4CBB-8093-110669C1CF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15957" y="1375024"/>
            <a:ext cx="3667689" cy="27002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EAFFA-F5D4-47E7-AEC6-7B57456B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8199" y="1348150"/>
            <a:ext cx="3670641" cy="27529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9D5770-5955-E140-A3C5-A0E89E65AD47}"/>
                  </a:ext>
                </a:extLst>
              </p:cNvPr>
              <p:cNvSpPr txBox="1"/>
              <p:nvPr/>
            </p:nvSpPr>
            <p:spPr>
              <a:xfrm>
                <a:off x="559799" y="4075276"/>
                <a:ext cx="3891193" cy="6981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Roboto Condensed Light" panose="020B060402020202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𝑙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𝐿</m:t>
                          </m:r>
                        </m:sup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,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0,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9D5770-5955-E140-A3C5-A0E89E65A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99" y="4075276"/>
                <a:ext cx="3891193" cy="698140"/>
              </a:xfrm>
              <a:prstGeom prst="rect">
                <a:avLst/>
              </a:prstGeom>
              <a:blipFill>
                <a:blip r:embed="rId5"/>
                <a:stretch>
                  <a:fillRect t="-94545" b="-1509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4632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5;p47">
            <a:extLst>
              <a:ext uri="{FF2B5EF4-FFF2-40B4-BE49-F238E27FC236}">
                <a16:creationId xmlns:a16="http://schemas.microsoft.com/office/drawing/2014/main" id="{D314607E-2875-41F5-B421-1CC7556703E9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3R SPATIAL ROBOT</a:t>
            </a:r>
          </a:p>
        </p:txBody>
      </p:sp>
      <p:sp>
        <p:nvSpPr>
          <p:cNvPr id="12" name="Google Shape;655;p47">
            <a:extLst>
              <a:ext uri="{FF2B5EF4-FFF2-40B4-BE49-F238E27FC236}">
                <a16:creationId xmlns:a16="http://schemas.microsoft.com/office/drawing/2014/main" id="{57BED4C7-3896-F549-901B-2BE2BD08657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0">
                <a:extLst>
                  <a:ext uri="{FF2B5EF4-FFF2-40B4-BE49-F238E27FC236}">
                    <a16:creationId xmlns:a16="http://schemas.microsoft.com/office/drawing/2014/main" id="{798B12D9-3448-A944-AF4D-94B771C9EA26}"/>
                  </a:ext>
                </a:extLst>
              </p:cNvPr>
              <p:cNvSpPr txBox="1"/>
              <p:nvPr/>
            </p:nvSpPr>
            <p:spPr>
              <a:xfrm>
                <a:off x="6396188" y="2904209"/>
                <a:ext cx="2673168" cy="31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Coefficients error is: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3.3696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5" name="TextBox 10">
                <a:extLst>
                  <a:ext uri="{FF2B5EF4-FFF2-40B4-BE49-F238E27FC236}">
                    <a16:creationId xmlns:a16="http://schemas.microsoft.com/office/drawing/2014/main" id="{798B12D9-3448-A944-AF4D-94B771C9E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188" y="2904209"/>
                <a:ext cx="2673168" cy="310150"/>
              </a:xfrm>
              <a:prstGeom prst="rect">
                <a:avLst/>
              </a:prstGeom>
              <a:blipFill>
                <a:blip r:embed="rId3"/>
                <a:stretch>
                  <a:fillRect l="-472" b="-2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2C66B284-BB7C-1B4E-8E4C-E481BAD935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66689" y="2083135"/>
            <a:ext cx="2229499" cy="195229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6CFCD2B-831D-3441-A578-CDEF5A4CB42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57136" y="1386840"/>
            <a:ext cx="2292283" cy="35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75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3R SPATIAL ROBOT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GB" sz="2400" dirty="0"/>
              <a:t>Validation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C1CB0-28A9-490A-980A-10B2E1EB44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688" b="4688"/>
          <a:stretch/>
        </p:blipFill>
        <p:spPr>
          <a:xfrm>
            <a:off x="323494" y="1386840"/>
            <a:ext cx="4417166" cy="3002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EE3760-304E-43FF-A5C9-B367802B5B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12" r="1712"/>
          <a:stretch/>
        </p:blipFill>
        <p:spPr>
          <a:xfrm>
            <a:off x="4950792" y="1384262"/>
            <a:ext cx="3865948" cy="300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33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9"/>
          <p:cNvSpPr txBox="1">
            <a:spLocks noGrp="1"/>
          </p:cNvSpPr>
          <p:nvPr>
            <p:ph type="title" idx="2"/>
          </p:nvPr>
        </p:nvSpPr>
        <p:spPr>
          <a:xfrm>
            <a:off x="453636" y="0"/>
            <a:ext cx="4506468" cy="9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tx2">
                    <a:lumMod val="25000"/>
                  </a:schemeClr>
                </a:solidFill>
              </a:rPr>
              <a:t>CONSIDERATIONS</a:t>
            </a:r>
            <a:endParaRPr sz="3200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535" name="Google Shape;535;p39"/>
          <p:cNvSpPr txBox="1">
            <a:spLocks noGrp="1"/>
          </p:cNvSpPr>
          <p:nvPr>
            <p:ph type="subTitle" idx="1"/>
          </p:nvPr>
        </p:nvSpPr>
        <p:spPr>
          <a:xfrm>
            <a:off x="0" y="766850"/>
            <a:ext cx="5865091" cy="3989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b="1" dirty="0">
                <a:solidFill>
                  <a:srgbClr val="00CC00"/>
                </a:solidFill>
              </a:rPr>
              <a:t>PRO</a:t>
            </a:r>
            <a:r>
              <a:rPr lang="en-GB" dirty="0"/>
              <a:t>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/>
              <a:t>The pruning of the tree drastically </a:t>
            </a:r>
            <a:r>
              <a:rPr lang="en-GB" b="1" dirty="0"/>
              <a:t>increases the velocity </a:t>
            </a:r>
            <a:r>
              <a:rPr lang="en-GB" dirty="0"/>
              <a:t>of the algorithm and </a:t>
            </a:r>
            <a:r>
              <a:rPr lang="en-US" dirty="0"/>
              <a:t>it is worth the risk of discarding some good solutions;</a:t>
            </a:r>
            <a:endParaRPr lang="en-GB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/>
              <a:t>In every instant of time the algorithm deals with </a:t>
            </a:r>
            <a:r>
              <a:rPr lang="en-GB" b="1" dirty="0"/>
              <a:t>physically consistent hypothesis</a:t>
            </a:r>
            <a:r>
              <a:rPr lang="en-GB" dirty="0"/>
              <a:t>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0" lvl="0" indent="0"/>
            <a:r>
              <a:rPr lang="en-GB" b="1" dirty="0">
                <a:solidFill>
                  <a:srgbClr val="FF0000"/>
                </a:solidFill>
              </a:rPr>
              <a:t>DRAWBACKS</a:t>
            </a:r>
            <a:r>
              <a:rPr lang="en-GB" dirty="0"/>
              <a:t>:</a:t>
            </a:r>
          </a:p>
          <a:p>
            <a:pPr marL="285750" lvl="0" indent="-285750">
              <a:buSzPct val="150000"/>
              <a:buFont typeface="Arial" panose="020B0604020202020204" pitchFamily="34" charset="0"/>
              <a:buChar char="•"/>
            </a:pPr>
            <a:r>
              <a:rPr lang="en-GB" dirty="0"/>
              <a:t>With forward pruning we run the risk of </a:t>
            </a:r>
            <a:r>
              <a:rPr lang="en-GB" b="1" dirty="0"/>
              <a:t>discarding branches </a:t>
            </a:r>
            <a:r>
              <a:rPr lang="en-GB" dirty="0"/>
              <a:t>that might lead to an optimal solution, but we can realize it during the validation phase and run again the algorithm with different parameters.</a:t>
            </a:r>
          </a:p>
          <a:p>
            <a:pPr marL="285750" lvl="0" indent="-285750">
              <a:buSzPct val="150000"/>
              <a:buFont typeface="Arial" panose="020B0604020202020204" pitchFamily="34" charset="0"/>
              <a:buChar char="•"/>
            </a:pPr>
            <a:r>
              <a:rPr lang="en-GB" dirty="0"/>
              <a:t>We </a:t>
            </a:r>
            <a:r>
              <a:rPr lang="en-GB" b="1" dirty="0"/>
              <a:t>discard</a:t>
            </a:r>
            <a:r>
              <a:rPr lang="en-GB" dirty="0"/>
              <a:t> under-threshold </a:t>
            </a:r>
            <a:r>
              <a:rPr lang="en-GB" b="1" dirty="0"/>
              <a:t>samples</a:t>
            </a:r>
            <a:r>
              <a:rPr lang="en-GB" dirty="0"/>
              <a:t> (which are at least 10% of the total); too short segments are discarded too; since these samples are near to zero, we can imagine that they are poorly informative.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GB" dirty="0"/>
              <a:t>A possible problem is when the </a:t>
            </a:r>
            <a:r>
              <a:rPr lang="en-GB" b="1" dirty="0"/>
              <a:t>threshold is not correctly identified</a:t>
            </a:r>
            <a:r>
              <a:rPr lang="en-GB" dirty="0"/>
              <a:t>, but this seldom happens, and it could be solved simply by choosing a bigger threshold;</a:t>
            </a:r>
          </a:p>
          <a:p>
            <a:pPr marL="285750" lvl="0" indent="-285750">
              <a:buSzPct val="150000"/>
              <a:buFont typeface="Arial" panose="020B0604020202020204" pitchFamily="34" charset="0"/>
              <a:buChar char="•"/>
            </a:pPr>
            <a:r>
              <a:rPr lang="en-GB" b="1" dirty="0"/>
              <a:t>The algorithm becomes slower and slower as the robot complexity increases!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3D6C6D-C16C-455F-9B34-9F72628ED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435" y="886806"/>
            <a:ext cx="3017398" cy="343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649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34;p39">
            <a:extLst>
              <a:ext uri="{FF2B5EF4-FFF2-40B4-BE49-F238E27FC236}">
                <a16:creationId xmlns:a16="http://schemas.microsoft.com/office/drawing/2014/main" id="{D5B79497-7793-4DAB-90CB-C35A1973D9DA}"/>
              </a:ext>
            </a:extLst>
          </p:cNvPr>
          <p:cNvSpPr txBox="1">
            <a:spLocks/>
          </p:cNvSpPr>
          <p:nvPr/>
        </p:nvSpPr>
        <p:spPr>
          <a:xfrm>
            <a:off x="2318766" y="280232"/>
            <a:ext cx="4506468" cy="684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3200">
                <a:solidFill>
                  <a:schemeClr val="tx2">
                    <a:lumMod val="25000"/>
                  </a:schemeClr>
                </a:solidFill>
                <a:latin typeface="Barlow Semi Condensed Medium" panose="020B0604020202020204" charset="0"/>
              </a:rPr>
              <a:t>EXTENSION</a:t>
            </a:r>
          </a:p>
        </p:txBody>
      </p:sp>
      <p:sp>
        <p:nvSpPr>
          <p:cNvPr id="9" name="Google Shape;535;p39">
            <a:extLst>
              <a:ext uri="{FF2B5EF4-FFF2-40B4-BE49-F238E27FC236}">
                <a16:creationId xmlns:a16="http://schemas.microsoft.com/office/drawing/2014/main" id="{F74A773F-A563-4DC6-A8DA-C56421507FF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00011" y="1762877"/>
            <a:ext cx="5458092" cy="31687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GB" sz="1600" dirty="0"/>
              <a:t>As before, we proceeded by taking the </a:t>
            </a:r>
            <a:r>
              <a:rPr lang="en-GB" sz="1600" b="1" dirty="0"/>
              <a:t>absolute value of the torque</a:t>
            </a:r>
            <a:r>
              <a:rPr lang="en-GB" sz="1600" dirty="0"/>
              <a:t>, so to pretend that we didn't have this kind of information. At this stage we could apply our tree algorithm to estimate the signs.</a:t>
            </a:r>
          </a:p>
          <a:p>
            <a:pPr marL="0" lvl="0" indent="0" algn="just"/>
            <a:endParaRPr lang="en-GB" sz="1600" dirty="0"/>
          </a:p>
          <a:p>
            <a:pPr marL="0" lvl="0" indent="0" algn="just"/>
            <a:endParaRPr lang="en-GB" sz="1600" dirty="0"/>
          </a:p>
          <a:p>
            <a:pPr marL="0" lvl="0" indent="0" algn="just"/>
            <a:r>
              <a:rPr lang="en-GB" sz="1600" dirty="0"/>
              <a:t>By doing so, we faced a big problem: in fact, when the robot increases its </a:t>
            </a:r>
            <a:r>
              <a:rPr lang="en-GB" sz="1600" b="1" dirty="0"/>
              <a:t>complexity</a:t>
            </a:r>
            <a:r>
              <a:rPr lang="en-GB" sz="1600" dirty="0"/>
              <a:t>, the tree algorithm becomes tremendously </a:t>
            </a:r>
            <a:r>
              <a:rPr lang="en-GB" sz="1600" b="1" dirty="0"/>
              <a:t>slow</a:t>
            </a:r>
            <a:r>
              <a:rPr lang="en-GB" sz="1600" dirty="0"/>
              <a:t> and it takes </a:t>
            </a:r>
            <a:r>
              <a:rPr lang="en-GB" sz="1600" b="1" dirty="0"/>
              <a:t>days </a:t>
            </a:r>
            <a:r>
              <a:rPr lang="en-GB" sz="1600" dirty="0"/>
              <a:t>or even </a:t>
            </a:r>
            <a:r>
              <a:rPr lang="en-GB" sz="1600" b="1" dirty="0"/>
              <a:t>weeks</a:t>
            </a:r>
            <a:r>
              <a:rPr lang="en-GB" sz="1600" dirty="0"/>
              <a:t> to finish its execution.</a:t>
            </a:r>
          </a:p>
        </p:txBody>
      </p:sp>
      <p:sp>
        <p:nvSpPr>
          <p:cNvPr id="10" name="Google Shape;534;p39">
            <a:extLst>
              <a:ext uri="{FF2B5EF4-FFF2-40B4-BE49-F238E27FC236}">
                <a16:creationId xmlns:a16="http://schemas.microsoft.com/office/drawing/2014/main" id="{B2615F0A-05AC-4476-AD09-00DFFBDA9859}"/>
              </a:ext>
            </a:extLst>
          </p:cNvPr>
          <p:cNvSpPr txBox="1">
            <a:spLocks/>
          </p:cNvSpPr>
          <p:nvPr/>
        </p:nvSpPr>
        <p:spPr>
          <a:xfrm>
            <a:off x="2318766" y="743762"/>
            <a:ext cx="4506468" cy="684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>
                <a:solidFill>
                  <a:schemeClr val="tx2">
                    <a:lumMod val="25000"/>
                  </a:schemeClr>
                </a:solidFill>
                <a:latin typeface="Barlow Semi Condensed Medium" panose="020B0604020202020204" charset="0"/>
              </a:rPr>
              <a:t>Applying the Algorithm to a real Robot:</a:t>
            </a:r>
            <a:endParaRPr lang="en-GB" sz="1800">
              <a:solidFill>
                <a:schemeClr val="tx2">
                  <a:lumMod val="25000"/>
                </a:schemeClr>
              </a:solidFill>
              <a:latin typeface="Barlow Semi Condensed Medium" panose="020B0604020202020204" charset="0"/>
            </a:endParaRPr>
          </a:p>
          <a:p>
            <a:pPr algn="ctr"/>
            <a:r>
              <a:rPr lang="en-GB" sz="1800">
                <a:solidFill>
                  <a:schemeClr val="tx2">
                    <a:lumMod val="25000"/>
                  </a:schemeClr>
                </a:solidFill>
                <a:latin typeface="Barlow Semi Condensed Medium" panose="020B0604020202020204" charset="0"/>
              </a:rPr>
              <a:t>Franka Emika Panda</a:t>
            </a:r>
          </a:p>
        </p:txBody>
      </p:sp>
      <p:pic>
        <p:nvPicPr>
          <p:cNvPr id="11" name="Picture 10" descr="A picture containing holding, racket, hand, person&#10;&#10;Description automatically generated">
            <a:extLst>
              <a:ext uri="{FF2B5EF4-FFF2-40B4-BE49-F238E27FC236}">
                <a16:creationId xmlns:a16="http://schemas.microsoft.com/office/drawing/2014/main" id="{BDB2F83F-583E-4C55-A0EA-5B0600F2D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664" y="1820027"/>
            <a:ext cx="2857500" cy="2857500"/>
          </a:xfrm>
          <a:prstGeom prst="rect">
            <a:avLst/>
          </a:prstGeom>
        </p:spPr>
      </p:pic>
      <p:pic>
        <p:nvPicPr>
          <p:cNvPr id="7" name="Picture 6" descr="A clock hanging on the wall&#10;&#10;Description automatically generated">
            <a:extLst>
              <a:ext uri="{FF2B5EF4-FFF2-40B4-BE49-F238E27FC236}">
                <a16:creationId xmlns:a16="http://schemas.microsoft.com/office/drawing/2014/main" id="{C7CEDEB1-D3DE-4E59-A43E-9F83C0E45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7794" y="2357438"/>
            <a:ext cx="1652809" cy="1657350"/>
          </a:xfrm>
          <a:prstGeom prst="rect">
            <a:avLst/>
          </a:prstGeom>
        </p:spPr>
      </p:pic>
      <p:pic>
        <p:nvPicPr>
          <p:cNvPr id="13" name="Picture 12" descr="A picture containing sitting, table, cake, holding&#10;&#10;Description automatically generated">
            <a:extLst>
              <a:ext uri="{FF2B5EF4-FFF2-40B4-BE49-F238E27FC236}">
                <a16:creationId xmlns:a16="http://schemas.microsoft.com/office/drawing/2014/main" id="{BD9A24C4-8B85-4D5E-A2F2-FD5BDB3B3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6786" y="1128712"/>
            <a:ext cx="4229100" cy="2819400"/>
          </a:xfrm>
          <a:prstGeom prst="rect">
            <a:avLst/>
          </a:prstGeom>
        </p:spPr>
      </p:pic>
      <p:sp>
        <p:nvSpPr>
          <p:cNvPr id="12" name="Google Shape;535;p39">
            <a:extLst>
              <a:ext uri="{FF2B5EF4-FFF2-40B4-BE49-F238E27FC236}">
                <a16:creationId xmlns:a16="http://schemas.microsoft.com/office/drawing/2014/main" id="{404E74D8-7C4A-4767-9E18-732F2F425A4D}"/>
              </a:ext>
            </a:extLst>
          </p:cNvPr>
          <p:cNvSpPr txBox="1">
            <a:spLocks/>
          </p:cNvSpPr>
          <p:nvPr/>
        </p:nvSpPr>
        <p:spPr>
          <a:xfrm>
            <a:off x="1269129" y="4433223"/>
            <a:ext cx="7367920" cy="488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2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2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2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2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2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2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2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2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2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just"/>
            <a:r>
              <a:rPr lang="en-GB" sz="1400" b="1" dirty="0"/>
              <a:t>*</a:t>
            </a:r>
            <a:r>
              <a:rPr lang="en-GB" sz="1400" dirty="0"/>
              <a:t> </a:t>
            </a:r>
            <a:r>
              <a:rPr lang="en-GB" sz="1400" b="1" i="1" dirty="0"/>
              <a:t>Dynamic Identification of the </a:t>
            </a:r>
            <a:r>
              <a:rPr lang="en-GB" sz="1400" b="1" i="1" dirty="0" err="1"/>
              <a:t>Franka</a:t>
            </a:r>
            <a:r>
              <a:rPr lang="en-GB" sz="1400" b="1" i="1" dirty="0"/>
              <a:t> </a:t>
            </a:r>
            <a:r>
              <a:rPr lang="en-GB" sz="1400" b="1" i="1" dirty="0" err="1"/>
              <a:t>Emika</a:t>
            </a:r>
            <a:r>
              <a:rPr lang="en-GB" sz="1400" b="1" i="1" dirty="0"/>
              <a:t> Panda Robot with Retrieval of Feasible Parameters using Penalty Based Optimization</a:t>
            </a:r>
            <a:r>
              <a:rPr lang="en-GB" sz="1400" b="1" dirty="0"/>
              <a:t> </a:t>
            </a:r>
            <a:r>
              <a:rPr lang="en-GB" sz="1400" dirty="0"/>
              <a:t>(</a:t>
            </a:r>
            <a:r>
              <a:rPr lang="it-IT" sz="1400" dirty="0" err="1"/>
              <a:t>Gaz</a:t>
            </a:r>
            <a:r>
              <a:rPr lang="it-IT" sz="1400" dirty="0"/>
              <a:t>, Cognetti, Oliva, Giordano, De Luca</a:t>
            </a:r>
            <a:r>
              <a:rPr lang="en-GB" sz="1400" dirty="0"/>
              <a:t>)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06529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6"/>
          <p:cNvSpPr txBox="1">
            <a:spLocks noGrp="1"/>
          </p:cNvSpPr>
          <p:nvPr>
            <p:ph type="ctrTitle"/>
          </p:nvPr>
        </p:nvSpPr>
        <p:spPr>
          <a:xfrm>
            <a:off x="2964800" y="349775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RELAXING THE PROBLEM</a:t>
            </a:r>
            <a:endParaRPr sz="2400" dirty="0"/>
          </a:p>
        </p:txBody>
      </p:sp>
      <p:sp>
        <p:nvSpPr>
          <p:cNvPr id="10" name="Google Shape;535;p39">
            <a:extLst>
              <a:ext uri="{FF2B5EF4-FFF2-40B4-BE49-F238E27FC236}">
                <a16:creationId xmlns:a16="http://schemas.microsoft.com/office/drawing/2014/main" id="{0E076B30-CDC9-457B-92F2-A92F47860227}"/>
              </a:ext>
            </a:extLst>
          </p:cNvPr>
          <p:cNvSpPr txBox="1">
            <a:spLocks/>
          </p:cNvSpPr>
          <p:nvPr/>
        </p:nvSpPr>
        <p:spPr>
          <a:xfrm>
            <a:off x="733936" y="856062"/>
            <a:ext cx="7675928" cy="14799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16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Being unable to use the algorithm as it is, we tried to </a:t>
            </a:r>
            <a:r>
              <a:rPr lang="en-US" sz="1600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relax some constraint</a:t>
            </a:r>
            <a:r>
              <a:rPr lang="en-US" sz="16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while solving the optimization problems of the tree.</a:t>
            </a:r>
          </a:p>
          <a:p>
            <a:pPr algn="just"/>
            <a:r>
              <a:rPr lang="en-US" sz="16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By ignoring the constraints that ensure us </a:t>
            </a:r>
            <a:r>
              <a:rPr lang="en-US" sz="1600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physically consistent parameters</a:t>
            </a:r>
            <a:r>
              <a:rPr lang="en-US" sz="16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we can re-write the optimization problem in the following form:</a:t>
            </a:r>
            <a:endParaRPr lang="en-GB" sz="1600" dirty="0">
              <a:solidFill>
                <a:srgbClr val="434343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852788-9240-4AD0-9266-47042F191915}"/>
                  </a:ext>
                </a:extLst>
              </p:cNvPr>
              <p:cNvSpPr txBox="1"/>
              <p:nvPr/>
            </p:nvSpPr>
            <p:spPr>
              <a:xfrm>
                <a:off x="1271027" y="2219694"/>
                <a:ext cx="6601745" cy="7861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𝐿𝐵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𝑈𝐵</m:t>
                              </m:r>
                            </m:e>
                          </m:eqAr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   ⇒   </m:t>
                      </m:r>
                      <m:func>
                        <m:func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852788-9240-4AD0-9266-47042F191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027" y="2219694"/>
                <a:ext cx="6601745" cy="7861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oogle Shape;535;p39">
            <a:extLst>
              <a:ext uri="{FF2B5EF4-FFF2-40B4-BE49-F238E27FC236}">
                <a16:creationId xmlns:a16="http://schemas.microsoft.com/office/drawing/2014/main" id="{B05C0DA2-7D10-41E5-AF26-93D9204BCA50}"/>
              </a:ext>
            </a:extLst>
          </p:cNvPr>
          <p:cNvSpPr txBox="1">
            <a:spLocks/>
          </p:cNvSpPr>
          <p:nvPr/>
        </p:nvSpPr>
        <p:spPr>
          <a:xfrm>
            <a:off x="733936" y="3177046"/>
            <a:ext cx="7675928" cy="5091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16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And we can find the solution in closed form as:</a:t>
            </a:r>
            <a:endParaRPr lang="en-GB" sz="1600" dirty="0">
              <a:solidFill>
                <a:srgbClr val="434343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903B03-9535-43B4-B1E9-DB2EE155A90D}"/>
                  </a:ext>
                </a:extLst>
              </p:cNvPr>
              <p:cNvSpPr txBox="1"/>
              <p:nvPr/>
            </p:nvSpPr>
            <p:spPr>
              <a:xfrm>
                <a:off x="1271026" y="3748259"/>
                <a:ext cx="6601745" cy="3134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903B03-9535-43B4-B1E9-DB2EE155A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026" y="3748259"/>
                <a:ext cx="6601745" cy="313419"/>
              </a:xfrm>
              <a:prstGeom prst="rect">
                <a:avLst/>
              </a:prstGeom>
              <a:blipFill>
                <a:blip r:embed="rId4"/>
                <a:stretch>
                  <a:fillRect t="-1961" b="-78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Google Shape;535;p39">
                <a:extLst>
                  <a:ext uri="{FF2B5EF4-FFF2-40B4-BE49-F238E27FC236}">
                    <a16:creationId xmlns:a16="http://schemas.microsoft.com/office/drawing/2014/main" id="{124FA0BC-B8C5-4A18-85C4-1EC3F4C439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41645" y="3748259"/>
                <a:ext cx="2659441" cy="42589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just"/>
                <a:r>
                  <a:rPr lang="en-US" dirty="0">
                    <a:solidFill>
                      <a:srgbClr val="434343"/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#</m:t>
                        </m:r>
                      </m:sup>
                    </m:sSup>
                  </m:oMath>
                </a14:m>
                <a:r>
                  <a:rPr lang="en-GB" dirty="0">
                    <a:solidFill>
                      <a:srgbClr val="434343"/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 is the pseudoinverse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endParaRPr lang="en-GB" dirty="0">
                  <a:solidFill>
                    <a:srgbClr val="434343"/>
                  </a:solidFill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4" name="Google Shape;535;p39">
                <a:extLst>
                  <a:ext uri="{FF2B5EF4-FFF2-40B4-BE49-F238E27FC236}">
                    <a16:creationId xmlns:a16="http://schemas.microsoft.com/office/drawing/2014/main" id="{124FA0BC-B8C5-4A18-85C4-1EC3F4C43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645" y="3748259"/>
                <a:ext cx="2659441" cy="425898"/>
              </a:xfrm>
              <a:prstGeom prst="rect">
                <a:avLst/>
              </a:prstGeom>
              <a:blipFill>
                <a:blip r:embed="rId5"/>
                <a:stretch>
                  <a:fillRect l="-688" r="-48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15519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92BBC5-8583-4C50-9E45-165096DBBFCC}"/>
                  </a:ext>
                </a:extLst>
              </p:cNvPr>
              <p:cNvSpPr txBox="1"/>
              <p:nvPr/>
            </p:nvSpPr>
            <p:spPr>
              <a:xfrm>
                <a:off x="2407443" y="1321985"/>
                <a:ext cx="119336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</m:oMath>
                  </m:oMathPara>
                </a14:m>
                <a:endParaRPr lang="en-GB" sz="16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92BBC5-8583-4C50-9E45-165096DBB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443" y="1321985"/>
                <a:ext cx="1193365" cy="246221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Google Shape;535;p39">
            <a:extLst>
              <a:ext uri="{FF2B5EF4-FFF2-40B4-BE49-F238E27FC236}">
                <a16:creationId xmlns:a16="http://schemas.microsoft.com/office/drawing/2014/main" id="{B7C5F183-19B6-479B-BE96-4F3F05D34A83}"/>
              </a:ext>
            </a:extLst>
          </p:cNvPr>
          <p:cNvSpPr txBox="1">
            <a:spLocks/>
          </p:cNvSpPr>
          <p:nvPr/>
        </p:nvSpPr>
        <p:spPr>
          <a:xfrm>
            <a:off x="734036" y="355264"/>
            <a:ext cx="7675928" cy="5091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GB" sz="160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Using this relaxed problem in the tree, and not checking for the physical meaning of each term, we end up with </a:t>
            </a:r>
            <a:r>
              <a:rPr lang="en-GB" sz="1600" b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2 best solutions</a:t>
            </a:r>
            <a:r>
              <a:rPr lang="en-GB" sz="160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: one the opposite of the other.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00836D5-3F7E-4613-B082-4E409177E021}"/>
                  </a:ext>
                </a:extLst>
              </p:cNvPr>
              <p:cNvSpPr txBox="1"/>
              <p:nvPr/>
            </p:nvSpPr>
            <p:spPr>
              <a:xfrm>
                <a:off x="5543194" y="1321985"/>
                <a:ext cx="119336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̅"/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</m:oMath>
                  </m:oMathPara>
                </a14:m>
                <a:endParaRPr lang="en-GB" sz="16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00836D5-3F7E-4613-B082-4E409177E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194" y="1321985"/>
                <a:ext cx="1193365" cy="246221"/>
              </a:xfrm>
              <a:prstGeom prst="rect">
                <a:avLst/>
              </a:prstGeom>
              <a:blipFill>
                <a:blip r:embed="rId4"/>
                <a:stretch>
                  <a:fillRect l="-2105" b="-1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Google Shape;535;p39">
            <a:extLst>
              <a:ext uri="{FF2B5EF4-FFF2-40B4-BE49-F238E27FC236}">
                <a16:creationId xmlns:a16="http://schemas.microsoft.com/office/drawing/2014/main" id="{2AA54F3D-8FE0-4901-AAF1-185261D81BBE}"/>
              </a:ext>
            </a:extLst>
          </p:cNvPr>
          <p:cNvSpPr txBox="1">
            <a:spLocks/>
          </p:cNvSpPr>
          <p:nvPr/>
        </p:nvSpPr>
        <p:spPr>
          <a:xfrm>
            <a:off x="734036" y="1283400"/>
            <a:ext cx="7675928" cy="445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and</a:t>
            </a:r>
          </a:p>
        </p:txBody>
      </p:sp>
      <p:sp>
        <p:nvSpPr>
          <p:cNvPr id="21" name="Google Shape;535;p39">
            <a:extLst>
              <a:ext uri="{FF2B5EF4-FFF2-40B4-BE49-F238E27FC236}">
                <a16:creationId xmlns:a16="http://schemas.microsoft.com/office/drawing/2014/main" id="{86AB67B5-81CE-42DD-837F-E56A836E20D7}"/>
              </a:ext>
            </a:extLst>
          </p:cNvPr>
          <p:cNvSpPr txBox="1">
            <a:spLocks/>
          </p:cNvSpPr>
          <p:nvPr/>
        </p:nvSpPr>
        <p:spPr>
          <a:xfrm>
            <a:off x="734036" y="1769758"/>
            <a:ext cx="7675928" cy="5091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GB" sz="160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Of course </a:t>
            </a:r>
            <a:r>
              <a:rPr lang="en-GB" sz="1600" b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only one</a:t>
            </a:r>
            <a:r>
              <a:rPr lang="en-GB" sz="160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of the two </a:t>
            </a:r>
            <a:r>
              <a:rPr lang="en-GB" sz="1600" b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is physically consistent</a:t>
            </a:r>
            <a:r>
              <a:rPr lang="en-GB" sz="160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, and we don't know </a:t>
            </a:r>
            <a:r>
              <a:rPr lang="en-GB" sz="1600" i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 priori</a:t>
            </a:r>
            <a:r>
              <a:rPr lang="en-GB" sz="160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which is of the two.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D2806E3-292E-45B4-9E1A-7A9EF445C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482581"/>
              </p:ext>
            </p:extLst>
          </p:nvPr>
        </p:nvGraphicFramePr>
        <p:xfrm>
          <a:off x="409572" y="2649972"/>
          <a:ext cx="2819397" cy="370840"/>
        </p:xfrm>
        <a:graphic>
          <a:graphicData uri="http://schemas.openxmlformats.org/drawingml/2006/table">
            <a:tbl>
              <a:tblPr firstRow="1" bandRow="1">
                <a:tableStyleId>{92F3B814-C1B2-4784-A4D6-7C24A5958A0A}</a:tableStyleId>
              </a:tblPr>
              <a:tblGrid>
                <a:gridCol w="402771">
                  <a:extLst>
                    <a:ext uri="{9D8B030D-6E8A-4147-A177-3AD203B41FA5}">
                      <a16:colId xmlns:a16="http://schemas.microsoft.com/office/drawing/2014/main" val="3368747832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528992727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822153350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467281106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941838239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86405843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8808384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49046"/>
                  </a:ext>
                </a:extLst>
              </a:tr>
            </a:tbl>
          </a:graphicData>
        </a:graphic>
      </p:graphicFrame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59252E33-3577-4177-ADBB-B1B44949B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843756"/>
              </p:ext>
            </p:extLst>
          </p:nvPr>
        </p:nvGraphicFramePr>
        <p:xfrm>
          <a:off x="409572" y="3332906"/>
          <a:ext cx="2819397" cy="370840"/>
        </p:xfrm>
        <a:graphic>
          <a:graphicData uri="http://schemas.openxmlformats.org/drawingml/2006/table">
            <a:tbl>
              <a:tblPr firstRow="1" bandRow="1">
                <a:tableStyleId>{92F3B814-C1B2-4784-A4D6-7C24A5958A0A}</a:tableStyleId>
              </a:tblPr>
              <a:tblGrid>
                <a:gridCol w="402771">
                  <a:extLst>
                    <a:ext uri="{9D8B030D-6E8A-4147-A177-3AD203B41FA5}">
                      <a16:colId xmlns:a16="http://schemas.microsoft.com/office/drawing/2014/main" val="3368747832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528992727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822153350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467281106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941838239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86405843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8808384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4904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A6C3E5B-AAC4-4090-9C04-E482F4D0B6F7}"/>
              </a:ext>
            </a:extLst>
          </p:cNvPr>
          <p:cNvSpPr txBox="1"/>
          <p:nvPr/>
        </p:nvSpPr>
        <p:spPr>
          <a:xfrm>
            <a:off x="1250043" y="3861951"/>
            <a:ext cx="1138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2 possibilities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B8D421-8B84-4F46-BC7A-398768646484}"/>
              </a:ext>
            </a:extLst>
          </p:cNvPr>
          <p:cNvSpPr/>
          <p:nvPr/>
        </p:nvSpPr>
        <p:spPr>
          <a:xfrm>
            <a:off x="3794023" y="2722218"/>
            <a:ext cx="1555954" cy="959406"/>
          </a:xfrm>
          <a:prstGeom prst="rect">
            <a:avLst/>
          </a:prstGeom>
          <a:solidFill>
            <a:srgbClr val="99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rgbClr val="434343"/>
                </a:solidFill>
              </a:rPr>
              <a:t>PBPR</a:t>
            </a:r>
          </a:p>
          <a:p>
            <a:pPr algn="ctr"/>
            <a:r>
              <a:rPr lang="en-GB">
                <a:solidFill>
                  <a:srgbClr val="434343"/>
                </a:solidFill>
              </a:rPr>
              <a:t>Algorithm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B529E0-FE7E-4B27-890D-F0DFC0D40B5E}"/>
              </a:ext>
            </a:extLst>
          </p:cNvPr>
          <p:cNvSpPr txBox="1"/>
          <p:nvPr/>
        </p:nvSpPr>
        <p:spPr>
          <a:xfrm>
            <a:off x="3553988" y="3703746"/>
            <a:ext cx="2036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choose the best by comparing the two losses</a:t>
            </a:r>
          </a:p>
        </p:txBody>
      </p:sp>
      <p:graphicFrame>
        <p:nvGraphicFramePr>
          <p:cNvPr id="29" name="Table 7">
            <a:extLst>
              <a:ext uri="{FF2B5EF4-FFF2-40B4-BE49-F238E27FC236}">
                <a16:creationId xmlns:a16="http://schemas.microsoft.com/office/drawing/2014/main" id="{7EFCEA85-0A2B-4D49-B8A9-4C0E37DE66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811669"/>
              </p:ext>
            </p:extLst>
          </p:nvPr>
        </p:nvGraphicFramePr>
        <p:xfrm>
          <a:off x="5915031" y="3020454"/>
          <a:ext cx="2819397" cy="370840"/>
        </p:xfrm>
        <a:graphic>
          <a:graphicData uri="http://schemas.openxmlformats.org/drawingml/2006/table">
            <a:tbl>
              <a:tblPr firstRow="1" bandRow="1">
                <a:tableStyleId>{92F3B814-C1B2-4784-A4D6-7C24A5958A0A}</a:tableStyleId>
              </a:tblPr>
              <a:tblGrid>
                <a:gridCol w="402771">
                  <a:extLst>
                    <a:ext uri="{9D8B030D-6E8A-4147-A177-3AD203B41FA5}">
                      <a16:colId xmlns:a16="http://schemas.microsoft.com/office/drawing/2014/main" val="3368747832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528992727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822153350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467281106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941838239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86405843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8808384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49046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C301BA87-DBE0-41FC-8438-15AED0BDD0C4}"/>
              </a:ext>
            </a:extLst>
          </p:cNvPr>
          <p:cNvSpPr txBox="1"/>
          <p:nvPr/>
        </p:nvSpPr>
        <p:spPr>
          <a:xfrm>
            <a:off x="5915031" y="3572459"/>
            <a:ext cx="28193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Best signs combination +</a:t>
            </a:r>
          </a:p>
          <a:p>
            <a:pPr algn="ctr"/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related physically consistent </a:t>
            </a:r>
            <a:r>
              <a:rPr lang="en-GB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dynamic parameters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7A6BDF4-78A7-4989-9F8C-B391BBACAAA9}"/>
              </a:ext>
            </a:extLst>
          </p:cNvPr>
          <p:cNvSpPr/>
          <p:nvPr/>
        </p:nvSpPr>
        <p:spPr>
          <a:xfrm>
            <a:off x="3305018" y="3020454"/>
            <a:ext cx="412955" cy="312452"/>
          </a:xfrm>
          <a:prstGeom prst="rightArrow">
            <a:avLst/>
          </a:prstGeom>
          <a:solidFill>
            <a:srgbClr val="FF66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1B2E9F49-5B2E-4210-9648-596F1CDC0EDC}"/>
              </a:ext>
            </a:extLst>
          </p:cNvPr>
          <p:cNvSpPr/>
          <p:nvPr/>
        </p:nvSpPr>
        <p:spPr>
          <a:xfrm>
            <a:off x="5426026" y="3045695"/>
            <a:ext cx="412955" cy="312452"/>
          </a:xfrm>
          <a:prstGeom prst="rightArrow">
            <a:avLst/>
          </a:prstGeom>
          <a:solidFill>
            <a:srgbClr val="FF66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C1CF9C-3900-4188-857E-96AA858CC5B4}"/>
              </a:ext>
            </a:extLst>
          </p:cNvPr>
          <p:cNvSpPr txBox="1"/>
          <p:nvPr/>
        </p:nvSpPr>
        <p:spPr>
          <a:xfrm>
            <a:off x="1764444" y="4434948"/>
            <a:ext cx="5801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The execution is much faster:</a:t>
            </a:r>
          </a:p>
          <a:p>
            <a:r>
              <a:rPr lang="en-GB" b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~10min for estimating the signs</a:t>
            </a:r>
            <a:r>
              <a:rPr lang="en-GB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+ the time to run </a:t>
            </a:r>
            <a:r>
              <a:rPr lang="en-GB" b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2 times the PBPR algorithm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16797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FRANKA EMIKA PANDA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60690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GB" sz="2400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FAAD-D738-4CBB-8093-110669C1CF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282" t="3827" r="7859" b="4138"/>
          <a:stretch/>
        </p:blipFill>
        <p:spPr>
          <a:xfrm>
            <a:off x="0" y="1085850"/>
            <a:ext cx="9143999" cy="4057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654EB7-F490-4651-A781-3CAA2A46165A}"/>
              </a:ext>
            </a:extLst>
          </p:cNvPr>
          <p:cNvSpPr txBox="1"/>
          <p:nvPr/>
        </p:nvSpPr>
        <p:spPr>
          <a:xfrm>
            <a:off x="6288420" y="4073712"/>
            <a:ext cx="2226969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Correctly predicted signs:</a:t>
            </a:r>
          </a:p>
          <a:p>
            <a:endParaRPr lang="en-GB" sz="500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algn="r"/>
            <a:r>
              <a:rPr lang="en-GB" sz="16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105/105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10">
                <a:extLst>
                  <a:ext uri="{FF2B5EF4-FFF2-40B4-BE49-F238E27FC236}">
                    <a16:creationId xmlns:a16="http://schemas.microsoft.com/office/drawing/2014/main" id="{8E2A2D53-4373-47E0-A3C8-32A197D47DF6}"/>
                  </a:ext>
                </a:extLst>
              </p:cNvPr>
              <p:cNvSpPr txBox="1"/>
              <p:nvPr/>
            </p:nvSpPr>
            <p:spPr>
              <a:xfrm>
                <a:off x="6354636" y="4721678"/>
                <a:ext cx="21659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Coefficients error is: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0.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3980</m:t>
                    </m:r>
                  </m:oMath>
                </a14:m>
                <a:endParaRPr lang="it-IT" b="1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8" name="TextBox 10">
                <a:extLst>
                  <a:ext uri="{FF2B5EF4-FFF2-40B4-BE49-F238E27FC236}">
                    <a16:creationId xmlns:a16="http://schemas.microsoft.com/office/drawing/2014/main" id="{8E2A2D53-4373-47E0-A3C8-32A197D47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636" y="4721678"/>
                <a:ext cx="2165978" cy="307777"/>
              </a:xfrm>
              <a:prstGeom prst="rect">
                <a:avLst/>
              </a:prstGeom>
              <a:blipFill>
                <a:blip r:embed="rId5"/>
                <a:stretch>
                  <a:fillRect l="-843" t="-4000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43640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138;p63">
            <a:extLst>
              <a:ext uri="{FF2B5EF4-FFF2-40B4-BE49-F238E27FC236}">
                <a16:creationId xmlns:a16="http://schemas.microsoft.com/office/drawing/2014/main" id="{21727C24-29BF-4772-B692-E4050791717A}"/>
              </a:ext>
            </a:extLst>
          </p:cNvPr>
          <p:cNvSpPr txBox="1">
            <a:spLocks/>
          </p:cNvSpPr>
          <p:nvPr/>
        </p:nvSpPr>
        <p:spPr>
          <a:xfrm>
            <a:off x="1816350" y="214960"/>
            <a:ext cx="5511300" cy="76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FURTHER EXPANSIONS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F9EE67-9680-46EE-9EF4-78A6170C2276}"/>
              </a:ext>
            </a:extLst>
          </p:cNvPr>
          <p:cNvSpPr txBox="1"/>
          <p:nvPr/>
        </p:nvSpPr>
        <p:spPr>
          <a:xfrm>
            <a:off x="2111897" y="1808381"/>
            <a:ext cx="49202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The algorithm works quite well in all the cases that we studied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434343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We could estimate the threshold in a more smart way (e.g. taking into account the derivatives of the torque)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434343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The next step of the project could be to apply the </a:t>
            </a:r>
            <a:r>
              <a:rPr lang="en-GB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sign estimation</a:t>
            </a:r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, using the </a:t>
            </a:r>
            <a:r>
              <a:rPr lang="en-GB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tree algorithm</a:t>
            </a:r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, to a real robot that outputs only the absolute value of the torque (like the </a:t>
            </a:r>
            <a:r>
              <a:rPr lang="en-GB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KUKA KR5</a:t>
            </a:r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) and try to detect the </a:t>
            </a:r>
            <a:r>
              <a:rPr lang="en-GB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dynamic parameters</a:t>
            </a:r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of such a robot</a:t>
            </a:r>
            <a:endParaRPr lang="it-IT" dirty="0">
              <a:solidFill>
                <a:srgbClr val="434343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795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04CC07B-64DC-43A9-9D94-DCBF0032FD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66258" y="114298"/>
            <a:ext cx="3513314" cy="2457451"/>
          </a:xfrm>
          <a:prstGeom prst="rect">
            <a:avLst/>
          </a:prstGeom>
        </p:spPr>
      </p:pic>
      <p:sp>
        <p:nvSpPr>
          <p:cNvPr id="11" name="Google Shape;514;p36">
            <a:extLst>
              <a:ext uri="{FF2B5EF4-FFF2-40B4-BE49-F238E27FC236}">
                <a16:creationId xmlns:a16="http://schemas.microsoft.com/office/drawing/2014/main" id="{A43A573B-B94F-446A-9F07-45B924FD3AD8}"/>
              </a:ext>
            </a:extLst>
          </p:cNvPr>
          <p:cNvSpPr txBox="1">
            <a:spLocks/>
          </p:cNvSpPr>
          <p:nvPr/>
        </p:nvSpPr>
        <p:spPr>
          <a:xfrm>
            <a:off x="936523" y="1054511"/>
            <a:ext cx="7337321" cy="3974690"/>
          </a:xfrm>
          <a:prstGeom prst="rect">
            <a:avLst/>
          </a:prstGeom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600" dirty="0"/>
          </a:p>
        </p:txBody>
      </p:sp>
      <p:sp>
        <p:nvSpPr>
          <p:cNvPr id="13" name="Google Shape;655;p47">
            <a:extLst>
              <a:ext uri="{FF2B5EF4-FFF2-40B4-BE49-F238E27FC236}">
                <a16:creationId xmlns:a16="http://schemas.microsoft.com/office/drawing/2014/main" id="{E7A591EF-AA3C-405A-A98A-B23436806FE3}"/>
              </a:ext>
            </a:extLst>
          </p:cNvPr>
          <p:cNvSpPr txBox="1">
            <a:spLocks/>
          </p:cNvSpPr>
          <p:nvPr/>
        </p:nvSpPr>
        <p:spPr>
          <a:xfrm>
            <a:off x="870156" y="226029"/>
            <a:ext cx="3214200" cy="2074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3200" b="1" dirty="0"/>
              <a:t>P</a:t>
            </a:r>
            <a:r>
              <a:rPr lang="en-US" sz="2000" dirty="0"/>
              <a:t>enalty</a:t>
            </a:r>
            <a:endParaRPr lang="en-US" sz="3200" dirty="0"/>
          </a:p>
          <a:p>
            <a:r>
              <a:rPr lang="en-US" sz="3200" b="1" dirty="0"/>
              <a:t>B</a:t>
            </a:r>
            <a:r>
              <a:rPr lang="en-US" sz="2000" dirty="0"/>
              <a:t>ased</a:t>
            </a:r>
            <a:endParaRPr lang="en-US" sz="3200" dirty="0"/>
          </a:p>
          <a:p>
            <a:r>
              <a:rPr lang="en-US" sz="3200" b="1" dirty="0"/>
              <a:t>P</a:t>
            </a:r>
            <a:r>
              <a:rPr lang="en-US" sz="2000" dirty="0"/>
              <a:t>arameters</a:t>
            </a:r>
            <a:endParaRPr lang="en-US" sz="3200" dirty="0"/>
          </a:p>
          <a:p>
            <a:r>
              <a:rPr lang="en-US" sz="3200" b="1" dirty="0"/>
              <a:t>R</a:t>
            </a:r>
            <a:r>
              <a:rPr lang="en-US" sz="2000" dirty="0"/>
              <a:t>etrieval</a:t>
            </a:r>
            <a:r>
              <a:rPr lang="en-US" sz="3200" dirty="0"/>
              <a:t> </a:t>
            </a:r>
          </a:p>
        </p:txBody>
      </p:sp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E4DA36D0-458C-419D-8A97-E407D3C774DD}"/>
              </a:ext>
            </a:extLst>
          </p:cNvPr>
          <p:cNvSpPr txBox="1">
            <a:spLocks/>
          </p:cNvSpPr>
          <p:nvPr/>
        </p:nvSpPr>
        <p:spPr>
          <a:xfrm>
            <a:off x="2543623" y="909427"/>
            <a:ext cx="3214200" cy="70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3200" dirty="0"/>
              <a:t>Algorithm</a:t>
            </a:r>
            <a:endParaRPr lang="it-IT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B7A9D8-243D-444E-B19B-A84F70A4388C}"/>
                  </a:ext>
                </a:extLst>
              </p:cNvPr>
              <p:cNvSpPr txBox="1"/>
              <p:nvPr/>
            </p:nvSpPr>
            <p:spPr>
              <a:xfrm>
                <a:off x="884904" y="3100848"/>
                <a:ext cx="3214200" cy="687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𝐿𝐵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𝑈𝐵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B7A9D8-243D-444E-B19B-A84F70A43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04" y="3100848"/>
                <a:ext cx="3214200" cy="6878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5F245BC-2ED4-4EE3-8BC2-19FA8431885C}"/>
              </a:ext>
            </a:extLst>
          </p:cNvPr>
          <p:cNvSpPr txBox="1"/>
          <p:nvPr/>
        </p:nvSpPr>
        <p:spPr>
          <a:xfrm>
            <a:off x="701389" y="2581433"/>
            <a:ext cx="3865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We need to solve the following optimization problem: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BE67803-7102-485D-AB29-07D22DDFF715}"/>
                  </a:ext>
                </a:extLst>
              </p:cNvPr>
              <p:cNvSpPr txBox="1"/>
              <p:nvPr/>
            </p:nvSpPr>
            <p:spPr>
              <a:xfrm>
                <a:off x="4514932" y="2867088"/>
                <a:ext cx="4264639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In order to get a physically consistent set of parameters, the term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𝛾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(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𝑘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)</m:t>
                    </m:r>
                  </m:oMath>
                </a14:m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 takes into account the violation of physical constraints such as: 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triangular inequalities for inertia tensors;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the </a:t>
                </a:r>
                <a:r>
                  <a:rPr lang="en-US" dirty="0">
                    <a:latin typeface="Roboto Condensed Light" panose="020B0604020202020204" charset="0"/>
                    <a:ea typeface="Roboto Condensed Light" panose="020B0604020202020204" charset="0"/>
                  </a:rPr>
                  <a:t>total sum of the link masses must be in the boundaries.</a:t>
                </a:r>
                <a:endParaRPr lang="en-GB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BE67803-7102-485D-AB29-07D22DDFF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932" y="2867088"/>
                <a:ext cx="4264639" cy="1384995"/>
              </a:xfrm>
              <a:prstGeom prst="rect">
                <a:avLst/>
              </a:prstGeom>
              <a:blipFill>
                <a:blip r:embed="rId5"/>
                <a:stretch>
                  <a:fillRect l="-429" t="-439" r="-572" b="-35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2E834A-84BB-4A1A-8A1A-24F7BE3E2F88}"/>
                  </a:ext>
                </a:extLst>
              </p:cNvPr>
              <p:cNvSpPr txBox="1"/>
              <p:nvPr/>
            </p:nvSpPr>
            <p:spPr>
              <a:xfrm>
                <a:off x="1770658" y="4379032"/>
                <a:ext cx="42646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The quantities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𝐿𝐵</m:t>
                    </m:r>
                  </m:oMath>
                </a14:m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𝑈𝐵</m:t>
                    </m:r>
                  </m:oMath>
                </a14:m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 can always be defined based on </a:t>
                </a:r>
                <a:r>
                  <a:rPr lang="en-GB" i="1" dirty="0">
                    <a:latin typeface="Roboto Condensed Light" panose="020B0604020202020204" charset="0"/>
                    <a:ea typeface="Roboto Condensed Light" panose="020B0604020202020204" charset="0"/>
                  </a:rPr>
                  <a:t>a priori</a:t>
                </a:r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 knowledge.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2E834A-84BB-4A1A-8A1A-24F7BE3E2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658" y="4379032"/>
                <a:ext cx="4264639" cy="523220"/>
              </a:xfrm>
              <a:prstGeom prst="rect">
                <a:avLst/>
              </a:prstGeom>
              <a:blipFill>
                <a:blip r:embed="rId6"/>
                <a:stretch>
                  <a:fillRect l="-429" t="-1163" r="-714" b="-116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50454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138;p63">
            <a:extLst>
              <a:ext uri="{FF2B5EF4-FFF2-40B4-BE49-F238E27FC236}">
                <a16:creationId xmlns:a16="http://schemas.microsoft.com/office/drawing/2014/main" id="{21727C24-29BF-4772-B692-E4050791717A}"/>
              </a:ext>
            </a:extLst>
          </p:cNvPr>
          <p:cNvSpPr txBox="1">
            <a:spLocks/>
          </p:cNvSpPr>
          <p:nvPr/>
        </p:nvSpPr>
        <p:spPr>
          <a:xfrm>
            <a:off x="1816350" y="1650851"/>
            <a:ext cx="5511300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4000" dirty="0"/>
              <a:t>THANK YOU</a:t>
            </a:r>
          </a:p>
          <a:p>
            <a:pPr algn="ctr"/>
            <a:r>
              <a:rPr lang="it-IT" sz="3200" dirty="0"/>
              <a:t>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2443131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20;p37">
            <a:extLst>
              <a:ext uri="{FF2B5EF4-FFF2-40B4-BE49-F238E27FC236}">
                <a16:creationId xmlns:a16="http://schemas.microsoft.com/office/drawing/2014/main" id="{D44820B6-899E-4CB9-80F0-BCA874CB6760}"/>
              </a:ext>
            </a:extLst>
          </p:cNvPr>
          <p:cNvSpPr txBox="1">
            <a:spLocks/>
          </p:cNvSpPr>
          <p:nvPr/>
        </p:nvSpPr>
        <p:spPr>
          <a:xfrm>
            <a:off x="1268361" y="2386475"/>
            <a:ext cx="6607276" cy="7254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We cannot apply directly the PBPR algorithm because we are supposed to not to know the </a:t>
            </a:r>
            <a:r>
              <a:rPr lang="en-US" sz="1600" b="1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torque sign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 information, while the algorithm needs it.</a:t>
            </a:r>
          </a:p>
        </p:txBody>
      </p:sp>
      <p:sp>
        <p:nvSpPr>
          <p:cNvPr id="13" name="Google Shape;521;p37">
            <a:extLst>
              <a:ext uri="{FF2B5EF4-FFF2-40B4-BE49-F238E27FC236}">
                <a16:creationId xmlns:a16="http://schemas.microsoft.com/office/drawing/2014/main" id="{47B8E4CD-FF44-48DC-9A2C-3C216E099BC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68361" y="1618058"/>
            <a:ext cx="3445601" cy="6395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PROBLEM!</a:t>
            </a:r>
            <a:endParaRPr sz="3200" dirty="0"/>
          </a:p>
        </p:txBody>
      </p:sp>
      <p:sp>
        <p:nvSpPr>
          <p:cNvPr id="14" name="Google Shape;520;p37">
            <a:extLst>
              <a:ext uri="{FF2B5EF4-FFF2-40B4-BE49-F238E27FC236}">
                <a16:creationId xmlns:a16="http://schemas.microsoft.com/office/drawing/2014/main" id="{4E200F87-5A94-422B-9027-5774C494BD46}"/>
              </a:ext>
            </a:extLst>
          </p:cNvPr>
          <p:cNvSpPr txBox="1">
            <a:spLocks/>
          </p:cNvSpPr>
          <p:nvPr/>
        </p:nvSpPr>
        <p:spPr>
          <a:xfrm>
            <a:off x="1268361" y="3324475"/>
            <a:ext cx="6607276" cy="520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So, we should devise a strategy to estimate the torque signs from what we have.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8D7F9AE-FC5C-460C-97CC-279844CC7D66}"/>
              </a:ext>
            </a:extLst>
          </p:cNvPr>
          <p:cNvSpPr/>
          <p:nvPr/>
        </p:nvSpPr>
        <p:spPr>
          <a:xfrm>
            <a:off x="1037781" y="1292328"/>
            <a:ext cx="7068438" cy="2971800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Picture 6" descr="A picture containing building, sitting, person, large&#10;&#10;Description automatically generated">
            <a:extLst>
              <a:ext uri="{FF2B5EF4-FFF2-40B4-BE49-F238E27FC236}">
                <a16:creationId xmlns:a16="http://schemas.microsoft.com/office/drawing/2014/main" id="{6205C8C7-A401-4C4C-B4AB-FE7F25308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784" y="307809"/>
            <a:ext cx="1503325" cy="20142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C79672-4E85-4178-B322-0D805C9B3BAE}"/>
              </a:ext>
            </a:extLst>
          </p:cNvPr>
          <p:cNvSpPr txBox="1"/>
          <p:nvPr/>
        </p:nvSpPr>
        <p:spPr>
          <a:xfrm rot="21021901">
            <a:off x="6939779" y="1201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+mj-lt"/>
                <a:ea typeface="Roboto Condensed" panose="020B0604020202020204" charset="0"/>
              </a:rPr>
              <a:t>?</a:t>
            </a:r>
            <a:endParaRPr lang="it-IT" dirty="0">
              <a:latin typeface="+mj-lt"/>
              <a:ea typeface="Roboto Condensed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675A08-3B87-4B75-BBBF-53D482C3BA3A}"/>
                  </a:ext>
                </a:extLst>
              </p:cNvPr>
              <p:cNvSpPr txBox="1"/>
              <p:nvPr/>
            </p:nvSpPr>
            <p:spPr>
              <a:xfrm rot="20156988">
                <a:off x="6694900" y="121698"/>
                <a:ext cx="3690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it-IT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675A08-3B87-4B75-BBBF-53D482C3B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56988">
                <a:off x="6694900" y="121698"/>
                <a:ext cx="369012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E4A1B61-8866-47D7-B221-F43137F6F4BF}"/>
                  </a:ext>
                </a:extLst>
              </p:cNvPr>
              <p:cNvSpPr txBox="1"/>
              <p:nvPr/>
            </p:nvSpPr>
            <p:spPr>
              <a:xfrm rot="421695">
                <a:off x="7143174" y="17"/>
                <a:ext cx="3690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it-IT" dirty="0">
                  <a:solidFill>
                    <a:schemeClr val="tx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E4A1B61-8866-47D7-B221-F43137F6F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21695">
                <a:off x="7143174" y="17"/>
                <a:ext cx="36901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659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7"/>
          <p:cNvSpPr txBox="1">
            <a:spLocks noGrp="1"/>
          </p:cNvSpPr>
          <p:nvPr>
            <p:ph type="ctrTitle"/>
          </p:nvPr>
        </p:nvSpPr>
        <p:spPr>
          <a:xfrm>
            <a:off x="2964900" y="307830"/>
            <a:ext cx="3214200" cy="761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ESTIMATING SIGNS</a:t>
            </a:r>
            <a:endParaRPr sz="3200" dirty="0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8BD7CB2A-74CC-46EB-9140-2F72F00B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700" y="1069258"/>
            <a:ext cx="4920599" cy="32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36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7"/>
          <p:cNvSpPr txBox="1">
            <a:spLocks noGrp="1"/>
          </p:cNvSpPr>
          <p:nvPr>
            <p:ph type="ctrTitle"/>
          </p:nvPr>
        </p:nvSpPr>
        <p:spPr>
          <a:xfrm>
            <a:off x="2964900" y="307830"/>
            <a:ext cx="3214200" cy="761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ESTIMATING SIGNS</a:t>
            </a:r>
            <a:endParaRPr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D7CB2A-74CC-46EB-9140-2F72F00B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11700" y="1069258"/>
            <a:ext cx="4920598" cy="32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6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7"/>
          <p:cNvSpPr txBox="1">
            <a:spLocks noGrp="1"/>
          </p:cNvSpPr>
          <p:nvPr>
            <p:ph type="ctrTitle"/>
          </p:nvPr>
        </p:nvSpPr>
        <p:spPr>
          <a:xfrm>
            <a:off x="2964900" y="307830"/>
            <a:ext cx="3214200" cy="761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ESTIMATING SIGNS</a:t>
            </a:r>
            <a:endParaRPr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D7CB2A-74CC-46EB-9140-2F72F00B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11700" y="1069258"/>
            <a:ext cx="4920598" cy="32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9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7"/>
          <p:cNvSpPr txBox="1">
            <a:spLocks noGrp="1"/>
          </p:cNvSpPr>
          <p:nvPr>
            <p:ph type="ctrTitle"/>
          </p:nvPr>
        </p:nvSpPr>
        <p:spPr>
          <a:xfrm>
            <a:off x="2964900" y="307830"/>
            <a:ext cx="3214200" cy="761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ESTIMATING SIGNS</a:t>
            </a:r>
            <a:endParaRPr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D7CB2A-74CC-46EB-9140-2F72F00B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11700" y="1069258"/>
            <a:ext cx="4920598" cy="32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9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nnual Report General by Slidesgo">
  <a:themeElements>
    <a:clrScheme name="Simple Light">
      <a:dk1>
        <a:srgbClr val="434343"/>
      </a:dk1>
      <a:lt1>
        <a:srgbClr val="666666"/>
      </a:lt1>
      <a:dk2>
        <a:srgbClr val="999999"/>
      </a:dk2>
      <a:lt2>
        <a:srgbClr val="CCCCCC"/>
      </a:lt2>
      <a:accent1>
        <a:srgbClr val="F3F3F3"/>
      </a:accent1>
      <a:accent2>
        <a:srgbClr val="434343"/>
      </a:accent2>
      <a:accent3>
        <a:srgbClr val="666666"/>
      </a:accent3>
      <a:accent4>
        <a:srgbClr val="999999"/>
      </a:accent4>
      <a:accent5>
        <a:srgbClr val="F3F3F3"/>
      </a:accent5>
      <a:accent6>
        <a:srgbClr val="43434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1115</TotalTime>
  <Words>1804</Words>
  <Application>Microsoft Office PowerPoint</Application>
  <PresentationFormat>On-screen Show (16:9)</PresentationFormat>
  <Paragraphs>349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Barlow Semi Condensed SemiBold</vt:lpstr>
      <vt:lpstr>Barlow Semi Condensed</vt:lpstr>
      <vt:lpstr>Roboto Condensed Light</vt:lpstr>
      <vt:lpstr>Bahiana</vt:lpstr>
      <vt:lpstr>Arial</vt:lpstr>
      <vt:lpstr>Cambria Math</vt:lpstr>
      <vt:lpstr>Fira Sans Extra Condensed Medium</vt:lpstr>
      <vt:lpstr>Barlow Semi Condensed Medium</vt:lpstr>
      <vt:lpstr>Annual Report General by Slidesgo</vt:lpstr>
      <vt:lpstr>ROBOTICS 2</vt:lpstr>
      <vt:lpstr>PBPR ALGORITHM</vt:lpstr>
      <vt:lpstr>PowerPoint Presentation</vt:lpstr>
      <vt:lpstr>PowerPoint Presentation</vt:lpstr>
      <vt:lpstr>PROBLEM!</vt:lpstr>
      <vt:lpstr>ESTIMATING SIGNS</vt:lpstr>
      <vt:lpstr>ESTIMATING SIGNS</vt:lpstr>
      <vt:lpstr>ESTIMATING SIGNS</vt:lpstr>
      <vt:lpstr>ESTIMATING SIGNS</vt:lpstr>
      <vt:lpstr>ESTIMATING SIGNS</vt:lpstr>
      <vt:lpstr>PowerPoint Presentation</vt:lpstr>
      <vt:lpstr>PowerPoint Presentation</vt:lpstr>
      <vt:lpstr>PowerPoint Presentation</vt:lpstr>
      <vt:lpstr>PowerPoint Presentation</vt:lpstr>
      <vt:lpstr>BUILDING THE TREE</vt:lpstr>
      <vt:lpstr>PRUNING THE TREE</vt:lpstr>
      <vt:lpstr>PRUNING THE TREE</vt:lpstr>
      <vt:lpstr>PRUNING THE TREE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CONSIDERATIONS</vt:lpstr>
      <vt:lpstr>PowerPoint Presentation</vt:lpstr>
      <vt:lpstr>RELAXING THE PROBLEM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ROBOTICS 2</dc:title>
  <cp:lastModifiedBy> </cp:lastModifiedBy>
  <cp:revision>83</cp:revision>
  <dcterms:modified xsi:type="dcterms:W3CDTF">2020-11-30T10:47:40Z</dcterms:modified>
</cp:coreProperties>
</file>